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0" r:id="rId3"/>
    <p:sldId id="273" r:id="rId4"/>
    <p:sldId id="274" r:id="rId5"/>
    <p:sldId id="301" r:id="rId6"/>
    <p:sldId id="300" r:id="rId7"/>
    <p:sldId id="280" r:id="rId8"/>
    <p:sldId id="275" r:id="rId9"/>
    <p:sldId id="277" r:id="rId10"/>
    <p:sldId id="306" r:id="rId11"/>
    <p:sldId id="307" r:id="rId12"/>
    <p:sldId id="305" r:id="rId13"/>
    <p:sldId id="304" r:id="rId14"/>
    <p:sldId id="311" r:id="rId15"/>
    <p:sldId id="310" r:id="rId16"/>
    <p:sldId id="289" r:id="rId17"/>
    <p:sldId id="290" r:id="rId18"/>
    <p:sldId id="313" r:id="rId19"/>
    <p:sldId id="314" r:id="rId20"/>
    <p:sldId id="316" r:id="rId21"/>
    <p:sldId id="317" r:id="rId22"/>
    <p:sldId id="308" r:id="rId2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9F1"/>
    <a:srgbClr val="FFC60B"/>
    <a:srgbClr val="BDCC2A"/>
    <a:srgbClr val="877F7D"/>
    <a:srgbClr val="FC6C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 snapToObjects="1">
      <p:cViewPr>
        <p:scale>
          <a:sx n="90" d="100"/>
          <a:sy n="90" d="100"/>
        </p:scale>
        <p:origin x="-534" y="-330"/>
      </p:cViewPr>
      <p:guideLst>
        <p:guide orient="horz" pos="3802"/>
        <p:guide orient="horz" pos="4119"/>
        <p:guide orient="horz" pos="3792"/>
        <p:guide orient="horz" pos="192"/>
        <p:guide pos="5568"/>
        <p:guide pos="192"/>
        <p:guide pos="384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"/>
    </p:cViewPr>
  </p:sorterViewPr>
  <p:notesViewPr>
    <p:cSldViewPr snapToGrid="0" snapToObjects="1">
      <p:cViewPr varScale="1">
        <p:scale>
          <a:sx n="57" d="100"/>
          <a:sy n="57" d="100"/>
        </p:scale>
        <p:origin x="-252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9D69F5C6-62F4-4D39-A3ED-1A70675BA39C}" type="datetime1">
              <a:rPr lang="en-US"/>
              <a:pPr>
                <a:defRPr/>
              </a:pPr>
              <a:t>8/30/2011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5B27E13A-79BF-40B0-8888-E8941817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33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E89B823-C1C3-4DAC-9ACC-4FE4B30A3426}" type="datetime1">
              <a:rPr lang="en-US"/>
              <a:pPr>
                <a:defRPr/>
              </a:pPr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F2C7865-23D7-4692-B4A5-839D81D65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4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7865-23D7-4692-B4A5-839D81D652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49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708025"/>
            <a:ext cx="4827588" cy="36210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4063"/>
            <a:ext cx="5407025" cy="43291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ヒラギノ角ゴ Pro W3" pitchFamily="-107" charset="-128"/>
              </a:rPr>
              <a:t>GREETING</a:t>
            </a:r>
          </a:p>
          <a:p>
            <a:endParaRPr lang="en-US" smtClean="0">
              <a:ea typeface="ヒラギノ角ゴ Pro W3" pitchFamily="-107" charset="-128"/>
            </a:endParaRPr>
          </a:p>
          <a:p>
            <a:r>
              <a:rPr lang="en-US" smtClean="0">
                <a:ea typeface="ヒラギノ角ゴ Pro W3" pitchFamily="-107" charset="-128"/>
              </a:rPr>
              <a:t>BRIEF REVIEW OF TODAYS INTENT TO PROVIDE AN OVERVIEW OF THE METAL INJECTION MOLDING PROCESS.</a:t>
            </a:r>
          </a:p>
          <a:p>
            <a:endParaRPr lang="en-US" smtClean="0">
              <a:ea typeface="ヒラギノ角ゴ Pro W3" pitchFamily="-107" charset="-128"/>
            </a:endParaRPr>
          </a:p>
          <a:p>
            <a:r>
              <a:rPr lang="en-US" smtClean="0">
                <a:ea typeface="ヒラギノ角ゴ Pro W3" pitchFamily="-107" charset="-128"/>
              </a:rPr>
              <a:t>PRESENTATION TIME :  30 MINUTES</a:t>
            </a:r>
          </a:p>
          <a:p>
            <a:endParaRPr lang="en-US" smtClean="0">
              <a:ea typeface="ヒラギノ角ゴ Pro W3" pitchFamily="-107" charset="-128"/>
            </a:endParaRPr>
          </a:p>
          <a:p>
            <a:r>
              <a:rPr lang="en-US" smtClean="0">
                <a:ea typeface="ヒラギノ角ゴ Pro W3" pitchFamily="-107" charset="-128"/>
              </a:rPr>
              <a:t>REQUEST HOLDING QUESTIONS TO THE END OF THE PRESENTATION OR WRITING THEM IN THE WEB EX FIELD IN THE LOWER RIGHT OF YOUR SCREEN.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708025"/>
            <a:ext cx="4827588" cy="36210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564063"/>
            <a:ext cx="5407025" cy="43291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ヒラギノ角ゴ Pro W3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_with_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8716" y="6295862"/>
            <a:ext cx="4435284" cy="557840"/>
          </a:xfrm>
          <a:prstGeom prst="rect">
            <a:avLst/>
          </a:prstGeom>
        </p:spPr>
      </p:pic>
      <p:pic>
        <p:nvPicPr>
          <p:cNvPr id="13" name="Picture 12" descr="Digit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6172200"/>
            <a:ext cx="3319604" cy="55784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33400" y="650480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© 2011. All rights </a:t>
            </a:r>
            <a:r>
              <a:rPr lang="en-US" sz="700" kern="1200" dirty="0" err="1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reserved. Phillips</a:t>
            </a:r>
            <a:r>
              <a:rPr lang="en-US" sz="700" kern="1200" dirty="0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 and the Phillips logo are registered trademarks of Phillips Plastics Corporation.</a:t>
            </a:r>
            <a:endParaRPr lang="en-US" sz="700" dirty="0">
              <a:solidFill>
                <a:srgbClr val="877F7D"/>
              </a:solidFill>
              <a:latin typeface="Calibri"/>
              <a:cs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228600" y="61722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/>
          </p:nvPr>
        </p:nvSpPr>
        <p:spPr>
          <a:xfrm>
            <a:off x="228600" y="3810000"/>
            <a:ext cx="6248400" cy="114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6C0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1" name="Picture 20" descr="PowerPoint_Intro_To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28600" y="1993392"/>
            <a:ext cx="6248400" cy="1664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65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356828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6200"/>
            <a:ext cx="6338887" cy="7969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4313" y="1142999"/>
            <a:ext cx="8701087" cy="4892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PowerPoint_Phot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19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4313" y="76200"/>
            <a:ext cx="6338887" cy="796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4313" y="1142999"/>
            <a:ext cx="6338887" cy="4892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oter with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_with_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8716" y="6295862"/>
            <a:ext cx="4435284" cy="557840"/>
          </a:xfrm>
          <a:prstGeom prst="rect">
            <a:avLst/>
          </a:prstGeom>
        </p:spPr>
      </p:pic>
      <p:pic>
        <p:nvPicPr>
          <p:cNvPr id="10" name="Picture 9" descr="Digit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6172200"/>
            <a:ext cx="3319604" cy="5578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3400" y="6504801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© 2011. All rights </a:t>
            </a:r>
            <a:r>
              <a:rPr lang="en-US" sz="700" kern="1200" dirty="0" err="1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reserved. Phillips</a:t>
            </a:r>
            <a:r>
              <a:rPr lang="en-US" sz="700" kern="1200" dirty="0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 and the Phillips logo are registered trademarks of Phillips Plastics Corporation.</a:t>
            </a:r>
            <a:endParaRPr lang="en-US" sz="700" dirty="0">
              <a:solidFill>
                <a:srgbClr val="877F7D"/>
              </a:solidFill>
              <a:latin typeface="Calibri"/>
              <a:cs typeface="Calibri"/>
            </a:endParaRPr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228600" y="61722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6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_Backgrou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owerPoint_SubHead_To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9" name="Text Placeholder 48"/>
          <p:cNvSpPr>
            <a:spLocks noGrp="1"/>
          </p:cNvSpPr>
          <p:nvPr>
            <p:ph type="body" sz="quarter" idx="11"/>
          </p:nvPr>
        </p:nvSpPr>
        <p:spPr>
          <a:xfrm>
            <a:off x="228600" y="3810000"/>
            <a:ext cx="5851716" cy="1143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C6C0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1993392"/>
            <a:ext cx="5851716" cy="1664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PowerPoint_SubTitle_To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13384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2737763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143000"/>
            <a:ext cx="8701087" cy="48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 descr="Logo_with_Taglin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08716" y="6295862"/>
            <a:ext cx="4435284" cy="557840"/>
          </a:xfrm>
          <a:prstGeom prst="rect">
            <a:avLst/>
          </a:prstGeom>
        </p:spPr>
      </p:pic>
      <p:pic>
        <p:nvPicPr>
          <p:cNvPr id="10" name="Picture 9" descr="Digits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4800" y="6172200"/>
            <a:ext cx="3319604" cy="55784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33400" y="6504801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© 2011. All rights </a:t>
            </a:r>
            <a:r>
              <a:rPr lang="en-US" sz="700" kern="1200" dirty="0" err="1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reserved. Phillips</a:t>
            </a:r>
            <a:r>
              <a:rPr lang="en-US" sz="700" kern="1200" dirty="0" smtClean="0">
                <a:solidFill>
                  <a:srgbClr val="877F7D"/>
                </a:solidFill>
                <a:latin typeface="Calibri"/>
                <a:ea typeface="ＭＳ Ｐゴシック" charset="-128"/>
                <a:cs typeface="Calibri"/>
              </a:rPr>
              <a:t> and the Phillips logo are registered trademarks of Phillips Plastics Corporation.</a:t>
            </a:r>
            <a:endParaRPr lang="en-US" sz="700" dirty="0">
              <a:solidFill>
                <a:srgbClr val="877F7D"/>
              </a:solidFill>
              <a:latin typeface="Calibri"/>
              <a:cs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228600" y="61722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1D7C43F4-0EEB-1A4F-A4F3-E34B7511E5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PowerPoint_Top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313" y="76200"/>
            <a:ext cx="63388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92" r:id="rId2"/>
    <p:sldLayoutId id="2147483897" r:id="rId3"/>
    <p:sldLayoutId id="2147483898" r:id="rId4"/>
    <p:sldLayoutId id="2147483889" r:id="rId5"/>
    <p:sldLayoutId id="2147483891" r:id="rId6"/>
    <p:sldLayoutId id="2147483890" r:id="rId7"/>
    <p:sldLayoutId id="2147483899" r:id="rId8"/>
    <p:sldLayoutId id="2147483900" r:id="rId9"/>
    <p:sldLayoutId id="2147483901" r:id="rId10"/>
  </p:sldLayoutIdLst>
  <p:hf hdr="0" ftr="0" dt="0"/>
  <p:txStyles>
    <p:titleStyle>
      <a:lvl1pPr algn="l" defTabSz="457200" rtl="0" eaLnBrk="0" fontAlgn="base" hangingPunct="0">
        <a:lnSpc>
          <a:spcPct val="100000"/>
        </a:lnSpc>
        <a:spcBef>
          <a:spcPts val="0"/>
        </a:spcBef>
        <a:spcAft>
          <a:spcPts val="0"/>
        </a:spcAft>
        <a:defRPr sz="2400" b="1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5425" indent="-225425" algn="l" defTabSz="457200" rtl="0" eaLnBrk="0" fontAlgn="base" hangingPunct="0">
        <a:spcBef>
          <a:spcPts val="600"/>
        </a:spcBef>
        <a:spcAft>
          <a:spcPts val="200"/>
        </a:spcAft>
        <a:buClr>
          <a:srgbClr val="FC6C0D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457200" indent="-231775" algn="l" defTabSz="457200" rtl="0" eaLnBrk="0" fontAlgn="base" hangingPunct="0">
        <a:spcBef>
          <a:spcPts val="600"/>
        </a:spcBef>
        <a:spcAft>
          <a:spcPts val="200"/>
        </a:spcAft>
        <a:buClr>
          <a:srgbClr val="BDCC2A"/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85800" indent="-228600" algn="l" defTabSz="457200" rtl="0" eaLnBrk="0" fontAlgn="base" hangingPunct="0">
        <a:spcBef>
          <a:spcPts val="600"/>
        </a:spcBef>
        <a:spcAft>
          <a:spcPts val="200"/>
        </a:spcAft>
        <a:buClr>
          <a:srgbClr val="C8E9F1"/>
        </a:buClr>
        <a:buSzPct val="120000"/>
        <a:buFont typeface="Arial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914400" indent="-228600" algn="l" defTabSz="457200" rtl="0" eaLnBrk="0" fontAlgn="base" hangingPunct="0">
        <a:spcBef>
          <a:spcPts val="600"/>
        </a:spcBef>
        <a:spcAft>
          <a:spcPts val="200"/>
        </a:spcAft>
        <a:buClr>
          <a:srgbClr val="FFC60B"/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1143000" indent="-228600" algn="l" defTabSz="457200" rtl="0" eaLnBrk="0" fontAlgn="base" hangingPunct="0">
        <a:spcBef>
          <a:spcPts val="600"/>
        </a:spcBef>
        <a:spcAft>
          <a:spcPts val="200"/>
        </a:spcAft>
        <a:buClr>
          <a:srgbClr val="877F7D"/>
        </a:buClr>
        <a:buSzPct val="120000"/>
        <a:buFont typeface="Arial" charset="0"/>
        <a:buChar char="•"/>
        <a:defRPr sz="12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lipsplastics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Skip Swanson</a:t>
            </a:r>
          </a:p>
          <a:p>
            <a:r>
              <a:rPr lang="en-US" dirty="0" smtClean="0"/>
              <a:t>Manager</a:t>
            </a:r>
          </a:p>
          <a:p>
            <a:r>
              <a:rPr lang="en-US" dirty="0" smtClean="0"/>
              <a:t>August 5, 2011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Phillips Metal Injection Molding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791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0" y="5257800"/>
            <a:ext cx="7086600" cy="6397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en-US" sz="3600" i="0" kern="0" dirty="0">
                <a:latin typeface="+mj-lt"/>
                <a:ea typeface="+mj-ea"/>
                <a:cs typeface="+mj-cs"/>
              </a:rPr>
              <a:t>Continuous </a:t>
            </a:r>
            <a:r>
              <a:rPr lang="en-US" altLang="en-US" sz="3600" i="0" kern="0" dirty="0" err="1">
                <a:latin typeface="+mj-lt"/>
                <a:ea typeface="+mj-ea"/>
                <a:cs typeface="+mj-cs"/>
              </a:rPr>
              <a:t>Debind</a:t>
            </a:r>
            <a:r>
              <a:rPr lang="en-US" altLang="en-US" sz="3600" i="0" kern="0" dirty="0">
                <a:latin typeface="+mj-lt"/>
                <a:ea typeface="+mj-ea"/>
                <a:cs typeface="+mj-cs"/>
              </a:rPr>
              <a:t> and Sintering</a:t>
            </a:r>
          </a:p>
        </p:txBody>
      </p:sp>
    </p:spTree>
    <p:extLst>
      <p:ext uri="{BB962C8B-B14F-4D97-AF65-F5344CB8AC3E}">
        <p14:creationId xmlns:p14="http://schemas.microsoft.com/office/powerpoint/2010/main" xmlns="" val="2481685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Continuous Debind and Sintering</a:t>
            </a:r>
          </a:p>
        </p:txBody>
      </p:sp>
      <p:pic>
        <p:nvPicPr>
          <p:cNvPr id="39939" name="Picture 3" descr="P1010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00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47936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86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4394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01_014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304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Endo Stitch program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1219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smtClean="0"/>
              <a:t>     The ENDO STITCH™ single use suturing device has application in endoscopic surgery for the placement of interrupted or running stitches in soft tissues.</a:t>
            </a:r>
          </a:p>
        </p:txBody>
      </p:sp>
      <p:pic>
        <p:nvPicPr>
          <p:cNvPr id="134148" name="Picture 4" descr="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1534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61538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ENDO GIA Universal Stapler</a:t>
            </a:r>
          </a:p>
        </p:txBody>
      </p:sp>
      <p:pic>
        <p:nvPicPr>
          <p:cNvPr id="131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7525"/>
            <a:ext cx="8229600" cy="41497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524000" y="518160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Upper pivot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752600" y="1752600"/>
            <a:ext cx="133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Retainer</a:t>
            </a: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914400" y="2057400"/>
            <a:ext cx="838200" cy="381000"/>
          </a:xfrm>
          <a:prstGeom prst="line">
            <a:avLst/>
          </a:prstGeom>
          <a:noFill/>
          <a:ln w="12700">
            <a:solidFill>
              <a:srgbClr val="EC9E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438400" y="2895600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Pivot</a:t>
            </a:r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H="1" flipV="1">
            <a:off x="1905000" y="2895600"/>
            <a:ext cx="609600" cy="228600"/>
          </a:xfrm>
          <a:prstGeom prst="line">
            <a:avLst/>
          </a:prstGeom>
          <a:noFill/>
          <a:ln w="19050">
            <a:solidFill>
              <a:srgbClr val="EC9E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851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/>
              <a:t>Metal Injection Molding Design Examples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95800"/>
            <a:ext cx="8305800" cy="13700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Parts previously were fine blanked and then three bosses assembled with screws 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Significantly reduced component cost</a:t>
            </a:r>
          </a:p>
        </p:txBody>
      </p:sp>
      <p:pic>
        <p:nvPicPr>
          <p:cNvPr id="21508" name="Picture 7" descr="Picture 1317"/>
          <p:cNvPicPr>
            <a:picLocks noChangeAspect="1" noChangeArrowheads="1"/>
          </p:cNvPicPr>
          <p:nvPr/>
        </p:nvPicPr>
        <p:blipFill>
          <a:blip r:embed="rId2">
            <a:lum bright="40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1" t="22270" r="18495" b="23769"/>
          <a:stretch>
            <a:fillRect/>
          </a:stretch>
        </p:blipFill>
        <p:spPr bwMode="auto">
          <a:xfrm>
            <a:off x="4038600" y="1295400"/>
            <a:ext cx="35528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Picture 1318"/>
          <p:cNvPicPr>
            <a:picLocks noChangeAspect="1" noChangeArrowheads="1"/>
          </p:cNvPicPr>
          <p:nvPr/>
        </p:nvPicPr>
        <p:blipFill>
          <a:blip r:embed="rId3">
            <a:lum bright="40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5" t="16273" r="26424" b="23126"/>
          <a:stretch>
            <a:fillRect/>
          </a:stretch>
        </p:blipFill>
        <p:spPr bwMode="auto">
          <a:xfrm>
            <a:off x="533400" y="1219200"/>
            <a:ext cx="25971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0" name="Straight Arrow Connector 9"/>
          <p:cNvCxnSpPr>
            <a:cxnSpLocks noChangeShapeType="1"/>
          </p:cNvCxnSpPr>
          <p:nvPr/>
        </p:nvCxnSpPr>
        <p:spPr bwMode="auto">
          <a:xfrm rot="16200000" flipV="1">
            <a:off x="2019300" y="2705100"/>
            <a:ext cx="17526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1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1371600" y="2057400"/>
            <a:ext cx="2286000" cy="1371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12" name="Straight Arrow Connector 14"/>
          <p:cNvCxnSpPr>
            <a:cxnSpLocks noChangeShapeType="1"/>
          </p:cNvCxnSpPr>
          <p:nvPr/>
        </p:nvCxnSpPr>
        <p:spPr bwMode="auto">
          <a:xfrm rot="10800000">
            <a:off x="1143000" y="2286000"/>
            <a:ext cx="2057400" cy="1600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3200400" y="3581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i="0"/>
              <a:t>MIM design eliminated a 7 piece assembly</a:t>
            </a:r>
          </a:p>
        </p:txBody>
      </p:sp>
    </p:spTree>
    <p:extLst>
      <p:ext uri="{BB962C8B-B14F-4D97-AF65-F5344CB8AC3E}">
        <p14:creationId xmlns:p14="http://schemas.microsoft.com/office/powerpoint/2010/main" xmlns="" val="1049689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1327"/>
          <p:cNvPicPr>
            <a:picLocks noChangeAspect="1" noChangeArrowheads="1"/>
          </p:cNvPicPr>
          <p:nvPr/>
        </p:nvPicPr>
        <p:blipFill>
          <a:blip r:embed="rId2">
            <a:lum bright="3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03" t="28134" r="22133" b="25714"/>
          <a:stretch>
            <a:fillRect/>
          </a:stretch>
        </p:blipFill>
        <p:spPr bwMode="auto">
          <a:xfrm>
            <a:off x="685800" y="1828800"/>
            <a:ext cx="3263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338387" y="1143000"/>
            <a:ext cx="431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r>
              <a:rPr lang="en-US" sz="3200" i="0" dirty="0"/>
              <a:t>Auto-unscrewing Tools</a:t>
            </a:r>
          </a:p>
        </p:txBody>
      </p:sp>
      <p:pic>
        <p:nvPicPr>
          <p:cNvPr id="22532" name="Picture 3" descr="Picture 1329"/>
          <p:cNvPicPr>
            <a:picLocks noChangeAspect="1" noChangeArrowheads="1"/>
          </p:cNvPicPr>
          <p:nvPr/>
        </p:nvPicPr>
        <p:blipFill>
          <a:blip r:embed="rId3">
            <a:lum bright="40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86" t="12857" r="19777" b="51344"/>
          <a:stretch>
            <a:fillRect/>
          </a:stretch>
        </p:blipFill>
        <p:spPr bwMode="auto">
          <a:xfrm>
            <a:off x="4495800" y="1981200"/>
            <a:ext cx="39481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04800" y="4114800"/>
            <a:ext cx="358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r>
              <a:rPr lang="en-US" sz="2000" i="0"/>
              <a:t>Four cavity tool</a:t>
            </a:r>
          </a:p>
          <a:p>
            <a:r>
              <a:rPr lang="en-US" sz="2000" i="0"/>
              <a:t>0-80 auto-unscrewing thread  </a:t>
            </a:r>
          </a:p>
        </p:txBody>
      </p:sp>
      <p:cxnSp>
        <p:nvCxnSpPr>
          <p:cNvPr id="2253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209800" y="3124200"/>
            <a:ext cx="13716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5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553200" y="3200400"/>
            <a:ext cx="12192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4495800" y="4191000"/>
            <a:ext cx="424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r>
              <a:rPr lang="en-US" sz="2000" i="0"/>
              <a:t>Eight cavity tool</a:t>
            </a:r>
          </a:p>
          <a:p>
            <a:r>
              <a:rPr lang="en-US" sz="2000" i="0"/>
              <a:t>M2 X 0.4 auto-unscrewing thread  </a:t>
            </a:r>
          </a:p>
        </p:txBody>
      </p:sp>
    </p:spTree>
    <p:extLst>
      <p:ext uri="{BB962C8B-B14F-4D97-AF65-F5344CB8AC3E}">
        <p14:creationId xmlns:p14="http://schemas.microsoft.com/office/powerpoint/2010/main" xmlns="" val="11226477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93" y="228600"/>
            <a:ext cx="8229600" cy="526257"/>
          </a:xfrm>
        </p:spPr>
        <p:txBody>
          <a:bodyPr/>
          <a:lstStyle/>
          <a:p>
            <a:r>
              <a:rPr lang="en-US" sz="3600" b="0" dirty="0" smtClean="0"/>
              <a:t>Educational Partenerships 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3124200"/>
          </a:xfrm>
        </p:spPr>
        <p:txBody>
          <a:bodyPr/>
          <a:lstStyle/>
          <a:p>
            <a:r>
              <a:rPr lang="en-US" sz="3600" dirty="0" smtClean="0"/>
              <a:t>UW – Stout</a:t>
            </a:r>
          </a:p>
          <a:p>
            <a:r>
              <a:rPr lang="en-US" sz="3600" dirty="0" smtClean="0"/>
              <a:t>Chippewa Valley Technical College</a:t>
            </a:r>
          </a:p>
          <a:p>
            <a:r>
              <a:rPr lang="en-US" sz="3600" dirty="0" smtClean="0"/>
              <a:t>UW - Eau Claire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4309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7" y="990600"/>
            <a:ext cx="8229600" cy="4876800"/>
          </a:xfrm>
        </p:spPr>
        <p:txBody>
          <a:bodyPr/>
          <a:lstStyle/>
          <a:p>
            <a:r>
              <a:rPr lang="en-US" sz="3200" dirty="0" smtClean="0"/>
              <a:t>UW – Stout</a:t>
            </a:r>
          </a:p>
          <a:p>
            <a:pPr lvl="1"/>
            <a:r>
              <a:rPr lang="en-US" sz="2400" dirty="0" smtClean="0"/>
              <a:t>Leadership Academy</a:t>
            </a:r>
          </a:p>
          <a:p>
            <a:pPr lvl="1"/>
            <a:r>
              <a:rPr lang="en-US" sz="2400" dirty="0" smtClean="0"/>
              <a:t>Lean Manufacturing Training</a:t>
            </a:r>
          </a:p>
          <a:p>
            <a:pPr lvl="1"/>
            <a:r>
              <a:rPr lang="en-US" sz="2400" dirty="0" smtClean="0"/>
              <a:t>Scientific Injection Molding Training</a:t>
            </a:r>
            <a:endParaRPr lang="en-US" sz="2200" dirty="0" smtClean="0"/>
          </a:p>
          <a:p>
            <a:pPr lvl="1"/>
            <a:r>
              <a:rPr lang="en-US" sz="2400" dirty="0" smtClean="0"/>
              <a:t>Industrial Technology graduates</a:t>
            </a:r>
          </a:p>
          <a:p>
            <a:pPr lvl="2"/>
            <a:r>
              <a:rPr lang="en-US" sz="2200" dirty="0" smtClean="0"/>
              <a:t>Plastics Engineering </a:t>
            </a:r>
          </a:p>
          <a:p>
            <a:pPr lvl="2"/>
            <a:r>
              <a:rPr lang="en-US" sz="2200" dirty="0" smtClean="0"/>
              <a:t>Manaufacturing Engineering</a:t>
            </a:r>
          </a:p>
          <a:p>
            <a:pPr lvl="2"/>
            <a:r>
              <a:rPr lang="en-US" sz="2200" dirty="0" smtClean="0"/>
              <a:t>Product Development</a:t>
            </a:r>
          </a:p>
          <a:p>
            <a:pPr lvl="1"/>
            <a:r>
              <a:rPr lang="en-US" sz="2400" dirty="0"/>
              <a:t>People Process</a:t>
            </a:r>
          </a:p>
          <a:p>
            <a:pPr lvl="1"/>
            <a:r>
              <a:rPr lang="en-US" sz="2400" dirty="0"/>
              <a:t>Technical Interns</a:t>
            </a:r>
          </a:p>
          <a:p>
            <a:pPr lvl="1"/>
            <a:r>
              <a:rPr lang="en-US" sz="2400" dirty="0"/>
              <a:t>Continuing Education</a:t>
            </a:r>
          </a:p>
          <a:p>
            <a:pPr lvl="1"/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58762"/>
            <a:ext cx="8229600" cy="579438"/>
          </a:xfrm>
        </p:spPr>
        <p:txBody>
          <a:bodyPr/>
          <a:lstStyle/>
          <a:p>
            <a:r>
              <a:rPr lang="en-US" sz="3600" b="0" dirty="0" smtClean="0"/>
              <a:t>Educational Partenerships 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xmlns="" val="25526027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95400" y="10668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>
              <a:latin typeface="Times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"/>
          <a:stretch>
            <a:fillRect/>
          </a:stretch>
        </p:blipFill>
        <p:spPr bwMode="auto">
          <a:xfrm>
            <a:off x="228600" y="152400"/>
            <a:ext cx="8534400" cy="5838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49157" y="381000"/>
            <a:ext cx="62504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pPr algn="ctr"/>
            <a:r>
              <a:rPr lang="en-US" sz="3600" i="0" dirty="0">
                <a:latin typeface="Times" pitchFamily="18" charset="0"/>
              </a:rPr>
              <a:t>Phillips Metal Injection </a:t>
            </a:r>
            <a:r>
              <a:rPr lang="en-US" sz="3600" i="0" dirty="0" smtClean="0">
                <a:latin typeface="Times" pitchFamily="18" charset="0"/>
              </a:rPr>
              <a:t>Molding</a:t>
            </a:r>
            <a:endParaRPr lang="en-US" sz="3600" i="0" dirty="0">
              <a:latin typeface="Times" pitchFamily="18" charset="0"/>
            </a:endParaRPr>
          </a:p>
          <a:p>
            <a:pPr algn="ctr"/>
            <a:r>
              <a:rPr lang="en-US" i="0" dirty="0" smtClean="0">
                <a:latin typeface="Times" pitchFamily="18" charset="0"/>
              </a:rPr>
              <a:t>Stout Technology Park Menomonie, WI </a:t>
            </a:r>
            <a:endParaRPr lang="en-US" i="0" dirty="0">
              <a:latin typeface="Times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64242" y="5283200"/>
            <a:ext cx="5483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r>
              <a:rPr lang="en-US" sz="4000" i="0" dirty="0">
                <a:latin typeface="Times" pitchFamily="18" charset="0"/>
              </a:rPr>
              <a:t>www.phillipsplastics.com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263134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600" dirty="0" smtClean="0"/>
              <a:t>Chippew Valley Technical College</a:t>
            </a:r>
            <a:endParaRPr lang="en-US" dirty="0"/>
          </a:p>
          <a:p>
            <a:pPr lvl="1"/>
            <a:r>
              <a:rPr lang="en-US" sz="2400" dirty="0" smtClean="0"/>
              <a:t>Electro Mechnical Education</a:t>
            </a:r>
            <a:endParaRPr lang="en-US" sz="2400" dirty="0"/>
          </a:p>
          <a:p>
            <a:pPr lvl="1"/>
            <a:r>
              <a:rPr lang="en-US" sz="2400" dirty="0" smtClean="0"/>
              <a:t>Computer Software Training</a:t>
            </a:r>
          </a:p>
          <a:p>
            <a:pPr lvl="1"/>
            <a:r>
              <a:rPr lang="en-US" sz="2400" dirty="0" smtClean="0"/>
              <a:t>Precision Inspection</a:t>
            </a:r>
          </a:p>
          <a:p>
            <a:pPr lvl="1"/>
            <a:r>
              <a:rPr lang="en-US" sz="2400" dirty="0" smtClean="0"/>
              <a:t>Geometric Dimensioning and Tolerancing  </a:t>
            </a:r>
            <a:endParaRPr lang="en-US" sz="2400" dirty="0"/>
          </a:p>
          <a:p>
            <a:pPr lvl="1"/>
            <a:r>
              <a:rPr lang="en-US" sz="2400" dirty="0" smtClean="0"/>
              <a:t>Blueprint Reading</a:t>
            </a:r>
          </a:p>
          <a:p>
            <a:pPr lvl="1"/>
            <a:r>
              <a:rPr lang="en-US" sz="2400" dirty="0" smtClean="0"/>
              <a:t>Negotiating  Skills</a:t>
            </a:r>
          </a:p>
          <a:p>
            <a:pPr lvl="1"/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58762"/>
            <a:ext cx="8229600" cy="579438"/>
          </a:xfrm>
        </p:spPr>
        <p:txBody>
          <a:bodyPr/>
          <a:lstStyle/>
          <a:p>
            <a:r>
              <a:rPr lang="en-US" sz="3600" b="0" dirty="0" smtClean="0"/>
              <a:t>Educational Partenerships 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xmlns="" val="660366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600" dirty="0" smtClean="0"/>
              <a:t>UW-Eau Claire</a:t>
            </a:r>
            <a:endParaRPr lang="en-US" dirty="0"/>
          </a:p>
          <a:p>
            <a:pPr lvl="1"/>
            <a:r>
              <a:rPr lang="en-US" sz="2400" dirty="0" smtClean="0"/>
              <a:t>MBA Program</a:t>
            </a:r>
          </a:p>
          <a:p>
            <a:pPr lvl="1"/>
            <a:r>
              <a:rPr lang="en-US" sz="2400" dirty="0" smtClean="0"/>
              <a:t>Leadership Training </a:t>
            </a:r>
            <a:endParaRPr lang="en-US" sz="2400" dirty="0"/>
          </a:p>
          <a:p>
            <a:pPr lvl="1"/>
            <a:r>
              <a:rPr lang="en-US" sz="2400" dirty="0" smtClean="0"/>
              <a:t>Scanning Electron Microscope</a:t>
            </a:r>
          </a:p>
          <a:p>
            <a:pPr lvl="2"/>
            <a:r>
              <a:rPr lang="en-US" sz="2200" dirty="0" smtClean="0"/>
              <a:t>Contour Observation</a:t>
            </a:r>
          </a:p>
          <a:p>
            <a:pPr lvl="2"/>
            <a:r>
              <a:rPr lang="en-US" sz="2200" dirty="0" smtClean="0"/>
              <a:t>Fracture Analysis</a:t>
            </a:r>
          </a:p>
          <a:p>
            <a:pPr lvl="2"/>
            <a:r>
              <a:rPr lang="en-US" sz="2200" dirty="0" smtClean="0"/>
              <a:t>Energy Spectrum Probe</a:t>
            </a:r>
          </a:p>
          <a:p>
            <a:pPr lvl="2"/>
            <a:r>
              <a:rPr lang="en-US" sz="2200" dirty="0" smtClean="0"/>
              <a:t>Grain Boundary Analysis</a:t>
            </a:r>
          </a:p>
          <a:p>
            <a:pPr lvl="1"/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58762"/>
            <a:ext cx="8229600" cy="579438"/>
          </a:xfrm>
        </p:spPr>
        <p:txBody>
          <a:bodyPr/>
          <a:lstStyle/>
          <a:p>
            <a:r>
              <a:rPr lang="en-US" sz="3600" b="0" dirty="0" smtClean="0"/>
              <a:t>Educational Partenerships 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xmlns="" val="3614986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667000"/>
            <a:ext cx="822960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dirty="0" smtClean="0"/>
              <a:t>Thank You!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2846" y="3733800"/>
            <a:ext cx="761003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pPr algn="ctr"/>
            <a:r>
              <a:rPr lang="en-US" sz="5400" b="1" i="0" dirty="0">
                <a:latin typeface="Times" pitchFamily="18" charset="0"/>
                <a:hlinkClick r:id="rId2"/>
              </a:rPr>
              <a:t>www.phillipsplastics.com</a:t>
            </a:r>
            <a:endParaRPr lang="en-US" sz="5400" b="1" i="0" dirty="0">
              <a:latin typeface="Times" pitchFamily="18" charset="0"/>
            </a:endParaRPr>
          </a:p>
          <a:p>
            <a:pPr algn="ctr"/>
            <a:endParaRPr lang="en-US" sz="3600" b="1" i="0" dirty="0">
              <a:latin typeface="Times" pitchFamily="18" charset="0"/>
            </a:endParaRPr>
          </a:p>
          <a:p>
            <a:pPr algn="ctr"/>
            <a:endParaRPr lang="en-US" sz="3200" i="0" dirty="0">
              <a:latin typeface="Times" pitchFamily="18" charset="0"/>
            </a:endParaRPr>
          </a:p>
          <a:p>
            <a:pPr algn="ctr"/>
            <a:endParaRPr lang="en-US" i="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6285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altLang="en-US" i="0">
              <a:latin typeface="Times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295400" y="10668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>
              <a:latin typeface="Times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Raw Material Mixing and Pellitization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61912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600200" y="2820988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Metal Powder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(-60% volume)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172200" y="3659188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Polymer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Powder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(-40% volume)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33600" y="5259388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MIM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Feedstock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114800" y="5640388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Hot Mixer/Extruder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914400" y="1219200"/>
            <a:ext cx="769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0">
                <a:latin typeface="Times" pitchFamily="18" charset="0"/>
              </a:rPr>
              <a:t>Process Keys:</a:t>
            </a:r>
          </a:p>
          <a:p>
            <a:pPr>
              <a:buFontTx/>
              <a:buChar char="•"/>
            </a:pPr>
            <a:r>
              <a:rPr lang="en-US" altLang="en-US" i="0">
                <a:latin typeface="Times" pitchFamily="18" charset="0"/>
              </a:rPr>
              <a:t>Consistency of powder size distribution</a:t>
            </a:r>
          </a:p>
          <a:p>
            <a:pPr>
              <a:buFontTx/>
              <a:buChar char="•"/>
            </a:pPr>
            <a:r>
              <a:rPr lang="en-US" altLang="en-US" i="0">
                <a:latin typeface="Times" pitchFamily="18" charset="0"/>
              </a:rPr>
              <a:t>Consistency of powder loading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752600" y="26670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000" i="0"/>
              <a:t>Metal Powder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2000" i="0"/>
              <a:t>(-60% volume)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133600" y="52578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000" i="0"/>
              <a:t>MIM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2000" i="0"/>
              <a:t>Feedstock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191000" y="57150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000" i="0"/>
              <a:t>Hot Mixer/Extruder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019800" y="373380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000" i="0"/>
              <a:t>Polymer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2000" i="0"/>
              <a:t>Powder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2000" i="0"/>
              <a:t>(-40% volume)</a:t>
            </a:r>
          </a:p>
        </p:txBody>
      </p:sp>
    </p:spTree>
    <p:extLst>
      <p:ext uri="{BB962C8B-B14F-4D97-AF65-F5344CB8AC3E}">
        <p14:creationId xmlns:p14="http://schemas.microsoft.com/office/powerpoint/2010/main" xmlns="" val="21277348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82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altLang="en-US" i="0">
              <a:latin typeface="Times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95400" y="10668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0">
              <a:latin typeface="Times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Molding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981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smtClean="0"/>
              <a:t>Process Parameters: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High viscosity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High thermal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altLang="en-US" sz="2000" smtClean="0"/>
              <a:t>	conductivity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Tool Temperatures –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altLang="en-US" sz="2000" smtClean="0"/>
              <a:t>	250º F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3962400"/>
            <a:ext cx="784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i="0">
                <a:latin typeface="Times" pitchFamily="18" charset="0"/>
              </a:rPr>
              <a:t>Injection Molding Machine:</a:t>
            </a:r>
          </a:p>
          <a:p>
            <a:r>
              <a:rPr lang="en-US" altLang="en-US" sz="2000" i="0">
                <a:latin typeface="Times" pitchFamily="18" charset="0"/>
              </a:rPr>
              <a:t>Advanced instrumentation</a:t>
            </a:r>
          </a:p>
          <a:p>
            <a:r>
              <a:rPr lang="en-US" altLang="en-US" sz="2000" i="0">
                <a:latin typeface="Times" pitchFamily="18" charset="0"/>
              </a:rPr>
              <a:t>Closed loop control from pressure transducer to assure ultimate uniformity in molded part weight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5085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019800" y="1524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Heater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Bands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162800" y="17526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Mold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105400" y="16764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Heater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1600" i="0"/>
              <a:t>Bands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172200" y="19812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Mold</a:t>
            </a:r>
          </a:p>
        </p:txBody>
      </p:sp>
    </p:spTree>
    <p:extLst>
      <p:ext uri="{BB962C8B-B14F-4D97-AF65-F5344CB8AC3E}">
        <p14:creationId xmlns:p14="http://schemas.microsoft.com/office/powerpoint/2010/main" xmlns="" val="41979289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rburg close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48566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ool close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86356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 1338"/>
          <p:cNvPicPr>
            <a:picLocks noChangeAspect="1" noChangeArrowheads="1"/>
          </p:cNvPicPr>
          <p:nvPr/>
        </p:nvPicPr>
        <p:blipFill>
          <a:blip r:embed="rId2">
            <a:lum bright="30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2" t="27194" r="3365" b="16916"/>
          <a:stretch>
            <a:fillRect/>
          </a:stretch>
        </p:blipFill>
        <p:spPr bwMode="auto">
          <a:xfrm>
            <a:off x="3886200" y="1219200"/>
            <a:ext cx="50942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Picture 1335"/>
          <p:cNvPicPr>
            <a:picLocks noChangeAspect="1" noChangeArrowheads="1"/>
          </p:cNvPicPr>
          <p:nvPr/>
        </p:nvPicPr>
        <p:blipFill>
          <a:blip r:embed="rId3">
            <a:lum bright="20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2" t="11134" r="11075" b="9445"/>
          <a:stretch>
            <a:fillRect/>
          </a:stretch>
        </p:blipFill>
        <p:spPr bwMode="auto">
          <a:xfrm>
            <a:off x="304800" y="1219200"/>
            <a:ext cx="3590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032591" y="175733"/>
            <a:ext cx="489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ヒラギノ角ゴ Pro W3" pitchFamily="-107" charset="-128"/>
              </a:defRPr>
            </a:lvl9pPr>
          </a:lstStyle>
          <a:p>
            <a:r>
              <a:rPr lang="en-US" sz="3200" i="0" dirty="0"/>
              <a:t>Custom Sintering Fixtures</a:t>
            </a:r>
          </a:p>
        </p:txBody>
      </p:sp>
      <p:pic>
        <p:nvPicPr>
          <p:cNvPr id="12293" name="Picture 5" descr="Picture 1339"/>
          <p:cNvPicPr>
            <a:picLocks noChangeAspect="1" noChangeArrowheads="1"/>
          </p:cNvPicPr>
          <p:nvPr/>
        </p:nvPicPr>
        <p:blipFill>
          <a:blip r:embed="rId4"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37" t="44276" r="29654" b="35527"/>
          <a:stretch>
            <a:fillRect/>
          </a:stretch>
        </p:blipFill>
        <p:spPr bwMode="auto">
          <a:xfrm>
            <a:off x="3124200" y="3886200"/>
            <a:ext cx="207327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03554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Catalytic Debinding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19600" y="1524000"/>
            <a:ext cx="4473575" cy="17827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Process Parameters: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Chemical reaction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Shrinking core mechanism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Temperature is below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altLang="en-US" sz="2400" smtClean="0"/>
              <a:t>	softening point of binder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24400" y="39624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0">
                <a:latin typeface="Times" pitchFamily="18" charset="0"/>
              </a:rPr>
              <a:t>Process Keys:</a:t>
            </a:r>
          </a:p>
          <a:p>
            <a:pPr>
              <a:buFontTx/>
              <a:buChar char="•"/>
            </a:pPr>
            <a:r>
              <a:rPr lang="en-US" altLang="en-US" i="0">
                <a:latin typeface="Times" pitchFamily="18" charset="0"/>
              </a:rPr>
              <a:t>Fast (2-4 hours)</a:t>
            </a:r>
          </a:p>
          <a:p>
            <a:pPr>
              <a:buFontTx/>
              <a:buChar char="•"/>
            </a:pPr>
            <a:r>
              <a:rPr lang="en-US" altLang="en-US" i="0">
                <a:latin typeface="Times" pitchFamily="18" charset="0"/>
              </a:rPr>
              <a:t>Clean</a:t>
            </a:r>
          </a:p>
          <a:p>
            <a:pPr>
              <a:buFontTx/>
              <a:buChar char="•"/>
            </a:pPr>
            <a:r>
              <a:rPr lang="en-US" altLang="en-US" i="0">
                <a:latin typeface="Times" pitchFamily="18" charset="0"/>
              </a:rPr>
              <a:t>No distortion of parts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33600" y="1676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Exhaust Burner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85800" y="24384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Heater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Coils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505200" y="2133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Fan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570288" y="2865438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en-US" sz="1800" i="0">
              <a:solidFill>
                <a:schemeClr val="bg1"/>
              </a:solidFill>
              <a:latin typeface="Times" pitchFamily="18" charset="0"/>
            </a:endParaRPr>
          </a:p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s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676400" y="3733800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Secondary</a:t>
            </a:r>
          </a:p>
          <a:p>
            <a:pPr algn="ctr">
              <a:lnSpc>
                <a:spcPct val="75000"/>
              </a:lnSpc>
            </a:pPr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Binder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14400" y="5300663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800" i="0">
                <a:solidFill>
                  <a:schemeClr val="bg1"/>
                </a:solidFill>
                <a:latin typeface="Times" pitchFamily="18" charset="0"/>
              </a:rPr>
              <a:t>Shrinking Core Mechanism</a:t>
            </a:r>
            <a:endParaRPr lang="en-US" altLang="en-US" i="0">
              <a:latin typeface="Times" pitchFamily="18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09600" y="25146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Heater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1600" i="0"/>
              <a:t>Coils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752600" y="15240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Exhaust Burner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447800" y="38862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Secondary</a:t>
            </a:r>
          </a:p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altLang="en-US" sz="1600" i="0"/>
              <a:t>Binder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914400" y="5334000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Shrinking Core Mechanism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352800" y="2133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Fan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505200" y="30480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1600" i="0"/>
              <a:t>Catalyst</a:t>
            </a:r>
          </a:p>
        </p:txBody>
      </p:sp>
    </p:spTree>
    <p:extLst>
      <p:ext uri="{BB962C8B-B14F-4D97-AF65-F5344CB8AC3E}">
        <p14:creationId xmlns:p14="http://schemas.microsoft.com/office/powerpoint/2010/main" xmlns="" val="3096420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Continuous Debind and Sintering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3820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400" dirty="0" smtClean="0"/>
              <a:t>Process Parameters:</a:t>
            </a:r>
          </a:p>
          <a:p>
            <a:r>
              <a:rPr lang="en-US" altLang="en-US" sz="2400" dirty="0" smtClean="0"/>
              <a:t>Temperature ramp to 1350° C </a:t>
            </a:r>
          </a:p>
          <a:p>
            <a:r>
              <a:rPr lang="en-US" altLang="en-US" sz="2400" dirty="0" smtClean="0"/>
              <a:t>16-20 hour cycle door-to-door</a:t>
            </a:r>
          </a:p>
          <a:p>
            <a:r>
              <a:rPr lang="en-US" altLang="en-US" sz="2400" dirty="0" smtClean="0"/>
              <a:t>Hydrogen or nitrogen </a:t>
            </a:r>
          </a:p>
          <a:p>
            <a:pPr>
              <a:buFontTx/>
              <a:buNone/>
            </a:pPr>
            <a:r>
              <a:rPr lang="en-US" altLang="en-US" sz="2400" dirty="0" smtClean="0"/>
              <a:t>    atmosphere </a:t>
            </a:r>
          </a:p>
          <a:p>
            <a:r>
              <a:rPr lang="en-US" altLang="en-US" sz="2400" dirty="0" smtClean="0"/>
              <a:t>Sintered density 97-99% </a:t>
            </a:r>
          </a:p>
          <a:p>
            <a:pPr>
              <a:buFontTx/>
              <a:buNone/>
            </a:pPr>
            <a:r>
              <a:rPr lang="en-US" altLang="en-US" sz="2400" dirty="0" smtClean="0"/>
              <a:t>    of theoretical or wrought </a:t>
            </a:r>
          </a:p>
          <a:p>
            <a:endParaRPr lang="en-US" altLang="en-US" sz="2400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038600" cy="3241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7554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llips Master">
  <a:themeElements>
    <a:clrScheme name="Phillips Color Palette">
      <a:dk1>
        <a:srgbClr val="000000"/>
      </a:dk1>
      <a:lt1>
        <a:sysClr val="window" lastClr="FFFFFF"/>
      </a:lt1>
      <a:dk2>
        <a:srgbClr val="C7C5C5"/>
      </a:dk2>
      <a:lt2>
        <a:srgbClr val="FFFFFF"/>
      </a:lt2>
      <a:accent1>
        <a:srgbClr val="F47721"/>
      </a:accent1>
      <a:accent2>
        <a:srgbClr val="FFC60B"/>
      </a:accent2>
      <a:accent3>
        <a:srgbClr val="BDCC2A"/>
      </a:accent3>
      <a:accent4>
        <a:srgbClr val="C8E9F1"/>
      </a:accent4>
      <a:accent5>
        <a:srgbClr val="877F7D"/>
      </a:accent5>
      <a:accent6>
        <a:srgbClr val="E7F5F7"/>
      </a:accent6>
      <a:hlink>
        <a:srgbClr val="F47721"/>
      </a:hlink>
      <a:folHlink>
        <a:srgbClr val="F477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418</Words>
  <Application>Microsoft Office PowerPoint</Application>
  <PresentationFormat>On-screen Show (4:3)</PresentationFormat>
  <Paragraphs>140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Phillips Master</vt:lpstr>
      <vt:lpstr>Phillips Metal Injection Molding </vt:lpstr>
      <vt:lpstr>Slide 2</vt:lpstr>
      <vt:lpstr>Raw Material Mixing and Pellitization</vt:lpstr>
      <vt:lpstr>Molding</vt:lpstr>
      <vt:lpstr>Slide 5</vt:lpstr>
      <vt:lpstr>Slide 6</vt:lpstr>
      <vt:lpstr>Slide 7</vt:lpstr>
      <vt:lpstr>Catalytic Debinding</vt:lpstr>
      <vt:lpstr>Continuous Debind and Sintering</vt:lpstr>
      <vt:lpstr>Slide 10</vt:lpstr>
      <vt:lpstr>Continuous Debind and Sintering</vt:lpstr>
      <vt:lpstr>Slide 12</vt:lpstr>
      <vt:lpstr>Slide 13</vt:lpstr>
      <vt:lpstr>Endo Stitch program</vt:lpstr>
      <vt:lpstr>ENDO GIA Universal Stapler</vt:lpstr>
      <vt:lpstr>Metal Injection Molding Design Examples</vt:lpstr>
      <vt:lpstr>Slide 17</vt:lpstr>
      <vt:lpstr>Educational Partenerships </vt:lpstr>
      <vt:lpstr>Educational Partenerships </vt:lpstr>
      <vt:lpstr>Educational Partenerships </vt:lpstr>
      <vt:lpstr>Educational Partenerships </vt:lpstr>
      <vt:lpstr>Thank You!</vt:lpstr>
    </vt:vector>
  </TitlesOfParts>
  <Company>Larsen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Phillips Presentation Title Placed Here</dc:title>
  <dc:creator>Ann Merrill</dc:creator>
  <cp:lastModifiedBy>karen bade</cp:lastModifiedBy>
  <cp:revision>203</cp:revision>
  <dcterms:created xsi:type="dcterms:W3CDTF">2011-03-25T17:22:08Z</dcterms:created>
  <dcterms:modified xsi:type="dcterms:W3CDTF">2011-08-30T14:55:03Z</dcterms:modified>
</cp:coreProperties>
</file>