
<file path=[Content_Types].xml><?xml version="1.0" encoding="utf-8"?>
<Types xmlns="http://schemas.openxmlformats.org/package/2006/content-types">
  <Default Extension="png" ContentType="image/png"/>
  <Default Extension="jpeg" ContentType="image/jpeg"/>
  <Default Extension="wma" ContentType="audio/x-ms-wma"/>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metadata/thumbnail" Target="docProps/thumbnail0.jpeg"/><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562" r:id="rId5"/>
    <p:sldId id="578" r:id="rId6"/>
    <p:sldId id="565" r:id="rId7"/>
    <p:sldId id="454" r:id="rId8"/>
    <p:sldId id="572" r:id="rId9"/>
    <p:sldId id="582" r:id="rId10"/>
    <p:sldId id="570" r:id="rId11"/>
    <p:sldId id="583" r:id="rId12"/>
    <p:sldId id="580" r:id="rId13"/>
    <p:sldId id="579" r:id="rId14"/>
    <p:sldId id="458" r:id="rId15"/>
    <p:sldId id="576" r:id="rId16"/>
    <p:sldId id="577" r:id="rId17"/>
    <p:sldId id="606" r:id="rId18"/>
    <p:sldId id="586" r:id="rId19"/>
    <p:sldId id="605" r:id="rId20"/>
    <p:sldId id="600" r:id="rId21"/>
    <p:sldId id="599" r:id="rId22"/>
    <p:sldId id="604" r:id="rId23"/>
    <p:sldId id="556" r:id="rId24"/>
    <p:sldId id="477" r:id="rId25"/>
    <p:sldId id="613" r:id="rId26"/>
    <p:sldId id="614" r:id="rId27"/>
    <p:sldId id="615" r:id="rId28"/>
    <p:sldId id="616" r:id="rId29"/>
    <p:sldId id="617" r:id="rId30"/>
    <p:sldId id="588" r:id="rId31"/>
    <p:sldId id="567" r:id="rId32"/>
    <p:sldId id="493" r:id="rId33"/>
    <p:sldId id="509" r:id="rId34"/>
    <p:sldId id="592" r:id="rId35"/>
    <p:sldId id="608"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FCEFB6"/>
    <a:srgbClr val="87F1FF"/>
    <a:srgbClr val="EBEBEB"/>
    <a:srgbClr val="376092"/>
    <a:srgbClr val="FFFFFF"/>
    <a:srgbClr val="ABB1B0"/>
    <a:srgbClr val="990033"/>
    <a:srgbClr val="82580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4" autoAdjust="0"/>
    <p:restoredTop sz="88540" autoAdjust="0"/>
  </p:normalViewPr>
  <p:slideViewPr>
    <p:cSldViewPr snapToGrid="0">
      <p:cViewPr>
        <p:scale>
          <a:sx n="50" d="100"/>
          <a:sy n="50" d="100"/>
        </p:scale>
        <p:origin x="-2124" y="-76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2" d="100"/>
          <a:sy n="82" d="100"/>
        </p:scale>
        <p:origin x="-321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200"/>
            </a:lvl1pPr>
          </a:lstStyle>
          <a:p>
            <a:r>
              <a:rPr lang="en-US" sz="1000" dirty="0">
                <a:latin typeface="Arial" pitchFamily="34" charset="0"/>
                <a:cs typeface="Arial" pitchFamily="34" charset="0"/>
              </a:rPr>
              <a:t>© Duarte Design, Inc. 2009</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200"/>
            </a:lvl1pPr>
          </a:lstStyle>
          <a:p>
            <a:fld id="{FF37EAF2-1DE3-4AC2-BC82-3EF63BED91BD}" type="slidenum">
              <a:rPr lang="en-US" smtClean="0"/>
              <a:pPr/>
              <a:t>‹#›</a:t>
            </a:fld>
            <a:endParaRPr lang="en-US" dirty="0"/>
          </a:p>
        </p:txBody>
      </p:sp>
    </p:spTree>
    <p:extLst>
      <p:ext uri="{BB962C8B-B14F-4D97-AF65-F5344CB8AC3E}">
        <p14:creationId xmlns:p14="http://schemas.microsoft.com/office/powerpoint/2010/main" val="2386342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CB1A8ED9-A90F-43A0-A471-4F79F54F87D6}" type="slidenum">
              <a:rPr lang="en-US" smtClean="0"/>
              <a:pPr/>
              <a:t>‹#›</a:t>
            </a:fld>
            <a:endParaRPr lang="en-US" dirty="0"/>
          </a:p>
        </p:txBody>
      </p:sp>
      <p:sp>
        <p:nvSpPr>
          <p:cNvPr id="9" name="Footer Placeholder 8"/>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r>
              <a:rPr lang="en-US" sz="1000" dirty="0" smtClean="0">
                <a:solidFill>
                  <a:prstClr val="black"/>
                </a:solidFill>
                <a:latin typeface="Arial" pitchFamily="34" charset="0"/>
                <a:cs typeface="Arial" pitchFamily="34" charset="0"/>
              </a:rPr>
              <a:t>© Duarte Design, Inc. 2009</a:t>
            </a:r>
            <a:endParaRPr lang="en-US" dirty="0"/>
          </a:p>
        </p:txBody>
      </p:sp>
    </p:spTree>
    <p:extLst>
      <p:ext uri="{BB962C8B-B14F-4D97-AF65-F5344CB8AC3E}">
        <p14:creationId xmlns:p14="http://schemas.microsoft.com/office/powerpoint/2010/main" val="387077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map illustrates the difference in speed availability in terms of percent of population, for the download</a:t>
            </a:r>
            <a:r>
              <a:rPr lang="en-US" baseline="0" dirty="0" smtClean="0"/>
              <a:t> greater than 3 mbps, upload greater than 768 kbps speed tier. This is calculated by subtracting the percent of the population with access to this speed in rural areas from the percent of the population with access to this speed in urban areas.</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Why not do it the way you are used to?</a:t>
            </a:r>
            <a:endParaRPr lang="en-US"/>
          </a:p>
        </p:txBody>
      </p:sp>
      <p:sp>
        <p:nvSpPr>
          <p:cNvPr id="4" name="Slide Number Placeholder 3"/>
          <p:cNvSpPr>
            <a:spLocks noGrp="1"/>
          </p:cNvSpPr>
          <p:nvPr>
            <p:ph type="sldNum" sz="quarter" idx="10"/>
          </p:nvPr>
        </p:nvSpPr>
        <p:spPr/>
        <p:txBody>
          <a:bodyPr/>
          <a:lstStyle/>
          <a:p>
            <a:fld id="{CB1A8ED9-A90F-43A0-A471-4F79F54F87D6}"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a:t>
            </a:fld>
            <a:endParaRPr lang="en-US" dirty="0"/>
          </a:p>
        </p:txBody>
      </p:sp>
    </p:spTree>
    <p:extLst>
      <p:ext uri="{BB962C8B-B14F-4D97-AF65-F5344CB8AC3E}">
        <p14:creationId xmlns:p14="http://schemas.microsoft.com/office/powerpoint/2010/main" val="387707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5</a:t>
            </a:fld>
            <a:endParaRPr lang="en-US" dirty="0"/>
          </a:p>
        </p:txBody>
      </p:sp>
    </p:spTree>
    <p:extLst>
      <p:ext uri="{BB962C8B-B14F-4D97-AF65-F5344CB8AC3E}">
        <p14:creationId xmlns:p14="http://schemas.microsoft.com/office/powerpoint/2010/main" val="367104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8</a:t>
            </a:fld>
            <a:endParaRPr lang="en-US" dirty="0"/>
          </a:p>
        </p:txBody>
      </p:sp>
    </p:spTree>
    <p:extLst>
      <p:ext uri="{BB962C8B-B14F-4D97-AF65-F5344CB8AC3E}">
        <p14:creationId xmlns:p14="http://schemas.microsoft.com/office/powerpoint/2010/main" val="390290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13</a:t>
            </a:fld>
            <a:endParaRPr lang="en-US" dirty="0"/>
          </a:p>
        </p:txBody>
      </p:sp>
    </p:spTree>
    <p:extLst>
      <p:ext uri="{BB962C8B-B14F-4D97-AF65-F5344CB8AC3E}">
        <p14:creationId xmlns:p14="http://schemas.microsoft.com/office/powerpoint/2010/main" val="99343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8/17/2011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upload.wikimedia.org/wikipedia/commons/5/5a/Interstate5incentralvalley.jpg" TargetMode="External"/><Relationship Id="rId7" Type="http://schemas.openxmlformats.org/officeDocument/2006/relationships/hyperlink" Target="http://upload.wikimedia.org/wikipedia/en/7/75/Interstate_80_signage_Nebraska.jpg"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hyperlink" Target="http://upload.wikimedia.org/wikipedia/commons/1/1f/Map_of_current_Interstates.svg" TargetMode="Externa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slideLayout" Target="../slideLayouts/slideLayout7.xml"/><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audio" Target="../media/media4.wma"/><Relationship Id="rId16" Type="http://schemas.openxmlformats.org/officeDocument/2006/relationships/image" Target="../media/image61.png"/><Relationship Id="rId20" Type="http://schemas.openxmlformats.org/officeDocument/2006/relationships/image" Target="../media/image65.png"/><Relationship Id="rId1" Type="http://schemas.microsoft.com/office/2007/relationships/media" Target="../media/media4.wma"/><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notesSlide" Target="../notesSlides/notesSlide11.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amazon.com/gp/product/images/1616082658/ref=dp_image_z_0?ie=UTF8&amp;n=283155&amp;s=books" TargetMode="External"/><Relationship Id="rId13"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69.jpeg"/><Relationship Id="rId12" Type="http://schemas.openxmlformats.org/officeDocument/2006/relationships/hyperlink" Target="http://books.google.com/books?id=jMqsAQZmv5IC&amp;dq=independent%20and%20resourceful%20peoples&amp;source=gbs_similarbooks" TargetMode="External"/><Relationship Id="rId2" Type="http://schemas.openxmlformats.org/officeDocument/2006/relationships/hyperlink" Target="http://www.amazon.com/gp/reader/0756654505/ref=sib_dp_pt#reader-link" TargetMode="External"/><Relationship Id="rId1" Type="http://schemas.openxmlformats.org/officeDocument/2006/relationships/slideLayout" Target="../slideLayouts/slideLayout7.xml"/><Relationship Id="rId6" Type="http://schemas.openxmlformats.org/officeDocument/2006/relationships/hyperlink" Target="http://www.amazon.com/gp/reader/1603421386/ref=sib_dp_pt#reader-link" TargetMode="External"/><Relationship Id="rId11" Type="http://schemas.openxmlformats.org/officeDocument/2006/relationships/image" Target="../media/image71.jpeg"/><Relationship Id="rId5" Type="http://schemas.openxmlformats.org/officeDocument/2006/relationships/image" Target="../media/image68.jpeg"/><Relationship Id="rId10" Type="http://schemas.openxmlformats.org/officeDocument/2006/relationships/hyperlink" Target="http://www.amazon.com/gp/reader/0123746396/ref=sib_dp_pt#reader-link" TargetMode="External"/><Relationship Id="rId4" Type="http://schemas.openxmlformats.org/officeDocument/2006/relationships/hyperlink" Target="http://www.amazon.com/gp/product/images/0486209741/ref=dp_image_0?ie=UTF8&amp;n=283155&amp;s=books" TargetMode="External"/><Relationship Id="rId9" Type="http://schemas.openxmlformats.org/officeDocument/2006/relationships/image" Target="../media/image7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2.wma"/><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2.wm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3.jpe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235" y="2472267"/>
            <a:ext cx="9787235" cy="4385733"/>
          </a:xfrm>
          <a:prstGeom prst="rect">
            <a:avLst/>
          </a:prstGeom>
          <a:noFill/>
        </p:spPr>
      </p:pic>
      <p:sp>
        <p:nvSpPr>
          <p:cNvPr id="2" name="Rectangle 1"/>
          <p:cNvSpPr/>
          <p:nvPr/>
        </p:nvSpPr>
        <p:spPr>
          <a:xfrm>
            <a:off x="3344886" y="4846240"/>
            <a:ext cx="8442106" cy="523220"/>
          </a:xfrm>
          <a:prstGeom prst="rect">
            <a:avLst/>
          </a:prstGeom>
          <a:noFill/>
        </p:spPr>
        <p:txBody>
          <a:bodyPr wrap="square" lIns="91440" tIns="45720" rIns="91440" bIns="45720">
            <a:spAutoFit/>
          </a:bodyPr>
          <a:lstStyle/>
          <a:p>
            <a:pPr algn="ctr"/>
            <a:r>
              <a:rPr lang="en-US" sz="2800" b="1" i="1" dirty="0" smtClean="0">
                <a:ln w="10541" cmpd="sng">
                  <a:solidFill>
                    <a:srgbClr val="7D7D7D">
                      <a:tint val="100000"/>
                      <a:shade val="100000"/>
                      <a:satMod val="110000"/>
                    </a:srgbClr>
                  </a:solidFill>
                  <a:prstDash val="solid"/>
                </a:ln>
                <a:latin typeface="Book Antiqua" pitchFamily="18" charset="0"/>
              </a:rPr>
              <a:t> </a:t>
            </a:r>
            <a:endParaRPr lang="en-US" sz="2800" b="1" i="1" dirty="0">
              <a:ln w="10541" cmpd="sng">
                <a:solidFill>
                  <a:srgbClr val="7D7D7D">
                    <a:tint val="100000"/>
                    <a:shade val="100000"/>
                    <a:satMod val="110000"/>
                  </a:srgbClr>
                </a:solidFill>
                <a:prstDash val="solid"/>
              </a:ln>
              <a:latin typeface="Book Antiqua" pitchFamily="18" charset="0"/>
            </a:endParaRPr>
          </a:p>
        </p:txBody>
      </p:sp>
      <p:sp>
        <p:nvSpPr>
          <p:cNvPr id="3" name="Rectangle 2"/>
          <p:cNvSpPr/>
          <p:nvPr/>
        </p:nvSpPr>
        <p:spPr>
          <a:xfrm>
            <a:off x="3175546" y="4850515"/>
            <a:ext cx="5737202" cy="1200329"/>
          </a:xfrm>
          <a:prstGeom prst="rect">
            <a:avLst/>
          </a:prstGeom>
          <a:noFill/>
        </p:spPr>
        <p:txBody>
          <a:bodyPr wrap="square" lIns="91440" tIns="45720" rIns="91440" bIns="45720">
            <a:spAutoFit/>
          </a:bodyPr>
          <a:lstStyle/>
          <a:p>
            <a:r>
              <a:rPr lang="en-US" sz="2400" dirty="0" smtClean="0">
                <a:ln w="17780" cmpd="sng">
                  <a:solidFill>
                    <a:schemeClr val="tx1"/>
                  </a:solidFill>
                  <a:prstDash val="solid"/>
                  <a:miter lim="800000"/>
                </a:ln>
                <a:latin typeface="Arial" pitchFamily="34" charset="0"/>
                <a:cs typeface="Arial" pitchFamily="34" charset="0"/>
              </a:rPr>
              <a:t>Growing businesses is like growing any plant. Someone or something always has to sow the seed.</a:t>
            </a:r>
            <a:endParaRPr lang="en-US" sz="2400" cap="none" spc="0" dirty="0">
              <a:ln w="17780" cmpd="sng">
                <a:solidFill>
                  <a:schemeClr val="tx1"/>
                </a:solidFill>
                <a:prstDash val="solid"/>
                <a:miter lim="800000"/>
              </a:ln>
              <a:latin typeface="Arial" pitchFamily="34" charset="0"/>
              <a:cs typeface="Arial" pitchFamily="34" charset="0"/>
            </a:endParaRPr>
          </a:p>
        </p:txBody>
      </p:sp>
      <p:cxnSp>
        <p:nvCxnSpPr>
          <p:cNvPr id="15" name="Straight Connector 14"/>
          <p:cNvCxnSpPr/>
          <p:nvPr/>
        </p:nvCxnSpPr>
        <p:spPr>
          <a:xfrm flipV="1">
            <a:off x="1556542" y="2008164"/>
            <a:ext cx="7181088" cy="243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99722" y="880533"/>
            <a:ext cx="6809941" cy="707886"/>
          </a:xfrm>
          <a:prstGeom prst="rect">
            <a:avLst/>
          </a:prstGeom>
          <a:noFill/>
        </p:spPr>
        <p:txBody>
          <a:bodyPr wrap="none" rtlCol="0">
            <a:spAutoFit/>
          </a:bodyPr>
          <a:lstStyle/>
          <a:p>
            <a:r>
              <a:rPr lang="en-US" sz="4000" dirty="0" smtClean="0">
                <a:solidFill>
                  <a:schemeClr val="bg1"/>
                </a:solidFill>
              </a:rPr>
              <a:t>Thoughts, ideas and ponderings</a:t>
            </a:r>
            <a:endParaRPr lang="en-US" sz="4000" dirty="0">
              <a:solidFill>
                <a:schemeClr val="bg1"/>
              </a:solidFill>
            </a:endParaRPr>
          </a:p>
        </p:txBody>
      </p:sp>
    </p:spTree>
    <p:extLst>
      <p:ext uri="{BB962C8B-B14F-4D97-AF65-F5344CB8AC3E}">
        <p14:creationId xmlns:p14="http://schemas.microsoft.com/office/powerpoint/2010/main" val="138219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y\AppData\Local\Microsoft\Windows\Temporary Internet Files\Content.IE5\REHGAORB\GroupJu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
            <a:ext cx="9144000" cy="685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45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651246" y="1518082"/>
            <a:ext cx="2811447" cy="1012054"/>
            <a:chOff x="1651246" y="1518082"/>
            <a:chExt cx="2811447" cy="1012054"/>
          </a:xfrm>
        </p:grpSpPr>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6793" y="1526911"/>
              <a:ext cx="1485900" cy="981075"/>
            </a:xfrm>
            <a:prstGeom prst="rect">
              <a:avLst/>
            </a:prstGeom>
            <a:noFill/>
            <a:effectLst>
              <a:outerShdw blurRad="76200" dist="76200" dir="6600000" algn="t" rotWithShape="0">
                <a:prstClr val="black">
                  <a:alpha val="35000"/>
                </a:prstClr>
              </a:outerShdw>
            </a:effectLst>
          </p:spPr>
        </p:pic>
        <p:sp>
          <p:nvSpPr>
            <p:cNvPr id="16" name="Rectangle 15"/>
            <p:cNvSpPr/>
            <p:nvPr/>
          </p:nvSpPr>
          <p:spPr>
            <a:xfrm>
              <a:off x="1651246" y="1518082"/>
              <a:ext cx="1491449" cy="101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flipH="1">
            <a:off x="150919" y="1518082"/>
            <a:ext cx="2811447" cy="1012054"/>
            <a:chOff x="1651246" y="1518082"/>
            <a:chExt cx="2811447" cy="1012054"/>
          </a:xfrm>
        </p:grpSpPr>
        <p:pic>
          <p:nvPicPr>
            <p:cNvPr id="4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6793" y="1526911"/>
              <a:ext cx="1485900" cy="981075"/>
            </a:xfrm>
            <a:prstGeom prst="rect">
              <a:avLst/>
            </a:prstGeom>
            <a:noFill/>
            <a:effectLst>
              <a:outerShdw blurRad="76200" dist="76200" dir="6600000" algn="t" rotWithShape="0">
                <a:prstClr val="black">
                  <a:alpha val="35000"/>
                </a:prstClr>
              </a:outerShdw>
            </a:effectLst>
          </p:spPr>
        </p:pic>
        <p:sp>
          <p:nvSpPr>
            <p:cNvPr id="42" name="Rectangle 41"/>
            <p:cNvSpPr/>
            <p:nvPr/>
          </p:nvSpPr>
          <p:spPr>
            <a:xfrm>
              <a:off x="1651246" y="1518082"/>
              <a:ext cx="1491449" cy="101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Oval 13"/>
          <p:cNvSpPr/>
          <p:nvPr/>
        </p:nvSpPr>
        <p:spPr>
          <a:xfrm>
            <a:off x="1315385" y="3371349"/>
            <a:ext cx="2069702" cy="241662"/>
          </a:xfrm>
          <a:prstGeom prst="ellipse">
            <a:avLst/>
          </a:prstGeom>
          <a:gradFill flip="none" rotWithShape="1">
            <a:gsLst>
              <a:gs pos="0">
                <a:sysClr val="windowText" lastClr="000000">
                  <a:lumMod val="90000"/>
                  <a:alpha val="62000"/>
                </a:sysClr>
              </a:gs>
              <a:gs pos="100000">
                <a:srgbClr val="08CFEE">
                  <a:tint val="23500"/>
                  <a:satMod val="160000"/>
                  <a:alpha val="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TextBox 14"/>
          <p:cNvSpPr txBox="1"/>
          <p:nvPr/>
        </p:nvSpPr>
        <p:spPr>
          <a:xfrm>
            <a:off x="3901439" y="2351496"/>
            <a:ext cx="2456122" cy="98488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800" b="1" kern="0" dirty="0" smtClean="0">
                <a:solidFill>
                  <a:srgbClr val="FFFFFF"/>
                </a:solidFill>
                <a:effectLst>
                  <a:outerShdw blurRad="76200" dist="76200" dir="6600000" algn="t" rotWithShape="0">
                    <a:prstClr val="black">
                      <a:alpha val="35000"/>
                    </a:prstClr>
                  </a:outerShdw>
                </a:effectLst>
                <a:latin typeface="Arial" pitchFamily="34" charset="0"/>
                <a:cs typeface="Arial" pitchFamily="34" charset="0"/>
              </a:rPr>
              <a:t>BUILD</a:t>
            </a:r>
            <a:endParaRPr kumimoji="0" lang="en-US" sz="5800" b="1" i="0" u="none" strike="noStrike" kern="0" cap="none" spc="0" normalizeH="0" baseline="0" noProof="0" dirty="0" smtClean="0">
              <a:ln>
                <a:noFill/>
              </a:ln>
              <a:solidFill>
                <a:srgbClr val="FFFFFF"/>
              </a:solidFill>
              <a:effectLst>
                <a:outerShdw blurRad="76200" dist="76200" dir="6600000" algn="t" rotWithShape="0">
                  <a:prstClr val="black">
                    <a:alpha val="35000"/>
                  </a:prstClr>
                </a:outerShdw>
              </a:effectLst>
              <a:uLnTx/>
              <a:uFillTx/>
              <a:latin typeface="Arial" pitchFamily="34" charset="0"/>
              <a:cs typeface="Arial" pitchFamily="34" charset="0"/>
            </a:endParaRPr>
          </a:p>
        </p:txBody>
      </p:sp>
      <p:sp>
        <p:nvSpPr>
          <p:cNvPr id="25" name="TextBox 24"/>
          <p:cNvSpPr txBox="1"/>
          <p:nvPr/>
        </p:nvSpPr>
        <p:spPr>
          <a:xfrm>
            <a:off x="583302" y="4321266"/>
            <a:ext cx="7988084"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6600" b="1" kern="0" dirty="0" smtClean="0">
                <a:solidFill>
                  <a:srgbClr val="08CFED">
                    <a:lumMod val="60000"/>
                    <a:lumOff val="40000"/>
                    <a:alpha val="88000"/>
                  </a:srgbClr>
                </a:solidFill>
                <a:latin typeface="Arial" pitchFamily="34" charset="0"/>
                <a:cs typeface="Arial" pitchFamily="34" charset="0"/>
              </a:rPr>
              <a:t>INFRASTRUCTURE</a:t>
            </a:r>
            <a:endParaRPr kumimoji="0" lang="en-US" sz="6600" b="1" i="0" u="none" strike="noStrike" kern="0" cap="none" spc="0" normalizeH="0" baseline="0" noProof="0" dirty="0" smtClean="0">
              <a:ln>
                <a:noFill/>
              </a:ln>
              <a:solidFill>
                <a:srgbClr val="08CFED">
                  <a:lumMod val="60000"/>
                  <a:lumOff val="40000"/>
                  <a:alpha val="88000"/>
                </a:srgbClr>
              </a:solidFill>
              <a:effectLst/>
              <a:uLnTx/>
              <a:uFillTx/>
              <a:latin typeface="Arial" pitchFamily="34" charset="0"/>
              <a:cs typeface="Arial" pitchFamily="34" charset="0"/>
            </a:endParaRPr>
          </a:p>
        </p:txBody>
      </p:sp>
      <p:pic>
        <p:nvPicPr>
          <p:cNvPr id="19" name="32_Second Ru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7048500"/>
            <a:ext cx="304800" cy="304800"/>
          </a:xfrm>
          <a:prstGeom prst="rect">
            <a:avLst/>
          </a:prstGeom>
        </p:spPr>
      </p:pic>
      <p:grpSp>
        <p:nvGrpSpPr>
          <p:cNvPr id="37" name="Group 36"/>
          <p:cNvGrpSpPr/>
          <p:nvPr/>
        </p:nvGrpSpPr>
        <p:grpSpPr>
          <a:xfrm>
            <a:off x="1382917" y="1647181"/>
            <a:ext cx="1838340" cy="1838340"/>
            <a:chOff x="1382917" y="1647181"/>
            <a:chExt cx="1838340" cy="1838340"/>
          </a:xfrm>
        </p:grpSpPr>
        <p:sp>
          <p:nvSpPr>
            <p:cNvPr id="20" name="Oval 19"/>
            <p:cNvSpPr/>
            <p:nvPr/>
          </p:nvSpPr>
          <p:spPr>
            <a:xfrm>
              <a:off x="1382917" y="1647181"/>
              <a:ext cx="1838340" cy="183834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dirty="0">
                <a:ln>
                  <a:noFill/>
                </a:ln>
                <a:solidFill>
                  <a:sysClr val="window" lastClr="FFFFFF"/>
                </a:solidFill>
                <a:effectLst/>
                <a:uLnTx/>
                <a:uFillTx/>
                <a:latin typeface="Arial Black" pitchFamily="34" charset="0"/>
                <a:ea typeface="+mn-ea"/>
                <a:cs typeface="+mn-cs"/>
              </a:endParaRPr>
            </a:p>
          </p:txBody>
        </p:sp>
        <p:grpSp>
          <p:nvGrpSpPr>
            <p:cNvPr id="34" name="Group 4"/>
            <p:cNvGrpSpPr>
              <a:grpSpLocks/>
            </p:cNvGrpSpPr>
            <p:nvPr/>
          </p:nvGrpSpPr>
          <p:grpSpPr bwMode="auto">
            <a:xfrm>
              <a:off x="1417638" y="1676400"/>
              <a:ext cx="1755775" cy="1754188"/>
              <a:chOff x="1265381" y="2235198"/>
              <a:chExt cx="1754909" cy="1754909"/>
            </a:xfrm>
          </p:grpSpPr>
          <p:sp>
            <p:nvSpPr>
              <p:cNvPr id="35" name="Oval 34"/>
              <p:cNvSpPr/>
              <p:nvPr/>
            </p:nvSpPr>
            <p:spPr>
              <a:xfrm>
                <a:off x="1265381" y="2235198"/>
                <a:ext cx="1754909" cy="17549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TextBox 20"/>
              <p:cNvSpPr txBox="1">
                <a:spLocks noChangeArrowheads="1"/>
              </p:cNvSpPr>
              <p:nvPr/>
            </p:nvSpPr>
            <p:spPr bwMode="auto">
              <a:xfrm>
                <a:off x="1749332" y="2362200"/>
                <a:ext cx="804632" cy="1431749"/>
              </a:xfrm>
              <a:prstGeom prst="rect">
                <a:avLst/>
              </a:prstGeom>
            </p:spPr>
            <p:txBody>
              <a:bodyPr wrap="none">
                <a:spAutoFit/>
              </a:bodyPr>
              <a:lstStyle/>
              <a:p>
                <a:pPr algn="ctr"/>
                <a:r>
                  <a:rPr lang="en-US" sz="8700" b="1" dirty="0">
                    <a:solidFill>
                      <a:schemeClr val="accent1"/>
                    </a:solidFill>
                    <a:latin typeface="Arial" pitchFamily="34" charset="0"/>
                    <a:cs typeface="Arial" pitchFamily="34" charset="0"/>
                  </a:rPr>
                  <a:t>2</a:t>
                </a:r>
              </a:p>
            </p:txBody>
          </p:sp>
        </p:grpSp>
      </p:grpSp>
      <p:sp>
        <p:nvSpPr>
          <p:cNvPr id="21" name="TextBox 20"/>
          <p:cNvSpPr txBox="1"/>
          <p:nvPr/>
        </p:nvSpPr>
        <p:spPr>
          <a:xfrm>
            <a:off x="3142695" y="3430645"/>
            <a:ext cx="5254965"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b="1" kern="0" dirty="0" smtClean="0">
                <a:solidFill>
                  <a:srgbClr val="FFFFFF"/>
                </a:solidFill>
                <a:effectLst>
                  <a:outerShdw blurRad="76200" dist="76200" dir="6600000" algn="t" rotWithShape="0">
                    <a:prstClr val="black">
                      <a:alpha val="35000"/>
                    </a:prstClr>
                  </a:outerShdw>
                </a:effectLst>
                <a:latin typeface="Arial" pitchFamily="34" charset="0"/>
                <a:cs typeface="Arial" pitchFamily="34" charset="0"/>
              </a:rPr>
              <a:t>MODERN NETWORK</a:t>
            </a:r>
            <a:endParaRPr kumimoji="0" lang="en-US" sz="4000" b="1" i="0" u="none" strike="noStrike" kern="0" cap="none" spc="0" normalizeH="0" baseline="0" noProof="0" dirty="0" smtClean="0">
              <a:ln>
                <a:noFill/>
              </a:ln>
              <a:solidFill>
                <a:srgbClr val="FFFFFF"/>
              </a:solidFill>
              <a:effectLst>
                <a:outerShdw blurRad="76200" dist="76200" dir="6600000" algn="t" rotWithShape="0">
                  <a:prstClr val="black">
                    <a:alpha val="35000"/>
                  </a:prstClr>
                </a:outerShdw>
              </a:effectLst>
              <a:uLnTx/>
              <a:uFillTx/>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5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250"/>
                            </p:stCondLst>
                            <p:childTnLst>
                              <p:par>
                                <p:cTn id="17" presetID="49" presetClass="entr" presetSubtype="0" decel="100000" fill="hold" nodeType="afterEffect">
                                  <p:stCondLst>
                                    <p:cond delay="35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360"/>
                                          </p:val>
                                        </p:tav>
                                        <p:tav tm="100000">
                                          <p:val>
                                            <p:fltVal val="0"/>
                                          </p:val>
                                        </p:tav>
                                      </p:tavLst>
                                    </p:anim>
                                    <p:animEffect transition="in" filter="fade">
                                      <p:cBhvr>
                                        <p:cTn id="22" dur="500"/>
                                        <p:tgtEl>
                                          <p:spTgt spid="18"/>
                                        </p:tgtEl>
                                      </p:cBhvr>
                                    </p:animEffect>
                                  </p:childTnLst>
                                </p:cTn>
                              </p:par>
                              <p:par>
                                <p:cTn id="23" presetID="49" presetClass="entr" presetSubtype="0" decel="100000" fill="hold" nodeType="withEffect">
                                  <p:stCondLst>
                                    <p:cond delay="35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 calcmode="lin" valueType="num">
                                      <p:cBhvr>
                                        <p:cTn id="27" dur="500" fill="hold"/>
                                        <p:tgtEl>
                                          <p:spTgt spid="40"/>
                                        </p:tgtEl>
                                        <p:attrNameLst>
                                          <p:attrName>style.rotation</p:attrName>
                                        </p:attrNameLst>
                                      </p:cBhvr>
                                      <p:tavLst>
                                        <p:tav tm="0">
                                          <p:val>
                                            <p:fltVal val="360"/>
                                          </p:val>
                                        </p:tav>
                                        <p:tav tm="100000">
                                          <p:val>
                                            <p:fltVal val="0"/>
                                          </p:val>
                                        </p:tav>
                                      </p:tavLst>
                                    </p:anim>
                                    <p:animEffect transition="in" filter="fade">
                                      <p:cBhvr>
                                        <p:cTn id="28" dur="500"/>
                                        <p:tgtEl>
                                          <p:spTgt spid="40"/>
                                        </p:tgtEl>
                                      </p:cBhvr>
                                    </p:animEffect>
                                  </p:childTnLst>
                                </p:cTn>
                              </p:par>
                            </p:childTnLst>
                          </p:cTn>
                        </p:par>
                        <p:par>
                          <p:cTn id="29" fill="hold">
                            <p:stCondLst>
                              <p:cond delay="3100"/>
                            </p:stCondLst>
                            <p:childTnLst>
                              <p:par>
                                <p:cTn id="30" presetID="64" presetClass="path" presetSubtype="0" accel="45000" fill="hold" nodeType="afterEffect">
                                  <p:stCondLst>
                                    <p:cond delay="250"/>
                                  </p:stCondLst>
                                  <p:childTnLst>
                                    <p:animMotion origin="layout" path="M 3.88889E-6 4.44444E-6 L 3.88889E-6 -0.52593 " pathEditMode="relative" rAng="0" ptsTypes="AA">
                                      <p:cBhvr>
                                        <p:cTn id="31" dur="1250" fill="hold"/>
                                        <p:tgtEl>
                                          <p:spTgt spid="37"/>
                                        </p:tgtEl>
                                        <p:attrNameLst>
                                          <p:attrName>ppt_x</p:attrName>
                                          <p:attrName>ppt_y</p:attrName>
                                        </p:attrNameLst>
                                      </p:cBhvr>
                                      <p:rCtr x="0" y="-263"/>
                                    </p:animMotion>
                                  </p:childTnLst>
                                </p:cTn>
                              </p:par>
                              <p:par>
                                <p:cTn id="32" presetID="64" presetClass="path" presetSubtype="0" accel="45000" fill="hold" nodeType="withEffect">
                                  <p:stCondLst>
                                    <p:cond delay="250"/>
                                  </p:stCondLst>
                                  <p:childTnLst>
                                    <p:animMotion origin="layout" path="M -1.38889E-6 -4.07356E-6 L -1.38889E-6 -0.52648 " pathEditMode="relative" rAng="0" ptsTypes="AA">
                                      <p:cBhvr>
                                        <p:cTn id="33" dur="1250" fill="hold"/>
                                        <p:tgtEl>
                                          <p:spTgt spid="18"/>
                                        </p:tgtEl>
                                        <p:attrNameLst>
                                          <p:attrName>ppt_x</p:attrName>
                                          <p:attrName>ppt_y</p:attrName>
                                        </p:attrNameLst>
                                      </p:cBhvr>
                                      <p:rCtr x="0" y="-263"/>
                                    </p:animMotion>
                                  </p:childTnLst>
                                </p:cTn>
                              </p:par>
                              <p:par>
                                <p:cTn id="34" presetID="6" presetClass="emph" presetSubtype="0" repeatCount="indefinite" accel="10714" decel="89286" autoRev="1" fill="hold" nodeType="withEffect">
                                  <p:stCondLst>
                                    <p:cond delay="250"/>
                                  </p:stCondLst>
                                  <p:childTnLst>
                                    <p:animScale>
                                      <p:cBhvr>
                                        <p:cTn id="35" dur="100" fill="hold"/>
                                        <p:tgtEl>
                                          <p:spTgt spid="18"/>
                                        </p:tgtEl>
                                      </p:cBhvr>
                                      <p:by x="60000" y="100000"/>
                                    </p:animScale>
                                  </p:childTnLst>
                                </p:cTn>
                              </p:par>
                              <p:par>
                                <p:cTn id="36" presetID="64" presetClass="path" presetSubtype="0" accel="45000" fill="hold" nodeType="withEffect">
                                  <p:stCondLst>
                                    <p:cond delay="250"/>
                                  </p:stCondLst>
                                  <p:childTnLst>
                                    <p:animMotion origin="layout" path="M -1.38889E-6 -4.07356E-6 L -1.38889E-6 -0.52648 " pathEditMode="relative" rAng="0" ptsTypes="AA">
                                      <p:cBhvr>
                                        <p:cTn id="37" dur="1250" fill="hold"/>
                                        <p:tgtEl>
                                          <p:spTgt spid="40"/>
                                        </p:tgtEl>
                                        <p:attrNameLst>
                                          <p:attrName>ppt_x</p:attrName>
                                          <p:attrName>ppt_y</p:attrName>
                                        </p:attrNameLst>
                                      </p:cBhvr>
                                      <p:rCtr x="0" y="-263"/>
                                    </p:animMotion>
                                  </p:childTnLst>
                                </p:cTn>
                              </p:par>
                              <p:par>
                                <p:cTn id="38" presetID="6" presetClass="emph" presetSubtype="0" repeatCount="indefinite" accel="10714" decel="89286" autoRev="1" fill="hold" nodeType="withEffect">
                                  <p:stCondLst>
                                    <p:cond delay="250"/>
                                  </p:stCondLst>
                                  <p:childTnLst>
                                    <p:animScale>
                                      <p:cBhvr>
                                        <p:cTn id="39" dur="100" fill="hold"/>
                                        <p:tgtEl>
                                          <p:spTgt spid="40"/>
                                        </p:tgtEl>
                                      </p:cBhvr>
                                      <p:by x="60000" y="100000"/>
                                    </p:animScale>
                                  </p:childTnLst>
                                </p:cTn>
                              </p:par>
                              <p:par>
                                <p:cTn id="40" presetID="10" presetClass="exit" presetSubtype="0" fill="hold" grpId="0" nodeType="withEffect">
                                  <p:stCondLst>
                                    <p:cond delay="450"/>
                                  </p:stCondLst>
                                  <p:childTnLst>
                                    <p:animEffect transition="out" filter="fade">
                                      <p:cBhvr>
                                        <p:cTn id="41" dur="900"/>
                                        <p:tgtEl>
                                          <p:spTgt spid="14"/>
                                        </p:tgtEl>
                                      </p:cBhvr>
                                    </p:animEffect>
                                    <p:set>
                                      <p:cBhvr>
                                        <p:cTn id="42" dur="1" fill="hold">
                                          <p:stCondLst>
                                            <p:cond delay="8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3"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4" grpId="0" animBg="1"/>
      <p:bldP spid="15" grpId="0"/>
      <p:bldP spid="25"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06312"/>
            <a:ext cx="8229600" cy="4944532"/>
          </a:xfrm>
        </p:spPr>
        <p:txBody>
          <a:bodyPr>
            <a:normAutofit fontScale="92500"/>
          </a:bodyPr>
          <a:lstStyle/>
          <a:p>
            <a:pPr marL="0" indent="0">
              <a:lnSpc>
                <a:spcPct val="150000"/>
              </a:lnSpc>
              <a:buNone/>
            </a:pPr>
            <a:endParaRPr lang="en-US" dirty="0" smtClean="0"/>
          </a:p>
          <a:p>
            <a:pPr marL="0" indent="0">
              <a:lnSpc>
                <a:spcPct val="150000"/>
              </a:lnSpc>
              <a:buNone/>
            </a:pPr>
            <a:r>
              <a:rPr lang="en-US" dirty="0" smtClean="0"/>
              <a:t>“Many </a:t>
            </a:r>
            <a:r>
              <a:rPr lang="en-US" dirty="0"/>
              <a:t>[</a:t>
            </a:r>
            <a:r>
              <a:rPr lang="en-US" dirty="0" smtClean="0"/>
              <a:t>rural electric] cooperatives exist in the rural United States, and were created by the New Deal to bring electric power and telephone service to rural areas</a:t>
            </a:r>
            <a:r>
              <a:rPr lang="en-US" dirty="0"/>
              <a:t>, when the nearest investor-owned utility would not provide service, believing there would be insufficient revenue to </a:t>
            </a:r>
            <a:r>
              <a:rPr lang="en-US" dirty="0" smtClean="0"/>
              <a:t>justify </a:t>
            </a:r>
            <a:r>
              <a:rPr lang="en-US" dirty="0"/>
              <a:t>the capital </a:t>
            </a:r>
            <a:r>
              <a:rPr lang="en-US" dirty="0" smtClean="0"/>
              <a:t>expenditures </a:t>
            </a:r>
            <a:r>
              <a:rPr lang="en-US" dirty="0"/>
              <a:t>required</a:t>
            </a:r>
            <a:r>
              <a:rPr lang="en-US" dirty="0" smtClean="0"/>
              <a:t>.”</a:t>
            </a:r>
          </a:p>
          <a:p>
            <a:pPr marL="0" indent="0">
              <a:buNone/>
            </a:pPr>
            <a:endParaRPr lang="en-US" dirty="0"/>
          </a:p>
        </p:txBody>
      </p:sp>
      <p:sp>
        <p:nvSpPr>
          <p:cNvPr id="9" name="TextBox 8"/>
          <p:cNvSpPr txBox="1"/>
          <p:nvPr/>
        </p:nvSpPr>
        <p:spPr>
          <a:xfrm>
            <a:off x="564444" y="666044"/>
            <a:ext cx="5921214" cy="707886"/>
          </a:xfrm>
          <a:prstGeom prst="rect">
            <a:avLst/>
          </a:prstGeom>
          <a:noFill/>
        </p:spPr>
        <p:txBody>
          <a:bodyPr wrap="square" rtlCol="0">
            <a:spAutoFit/>
          </a:bodyPr>
          <a:lstStyle/>
          <a:p>
            <a:r>
              <a:rPr lang="en-US" sz="4000" dirty="0" smtClean="0">
                <a:solidFill>
                  <a:schemeClr val="bg1"/>
                </a:solidFill>
              </a:rPr>
              <a:t>Rural electric cooperatives </a:t>
            </a:r>
            <a:endParaRPr lang="en-US" sz="4000" dirty="0">
              <a:solidFill>
                <a:schemeClr val="bg1"/>
              </a:solidFill>
            </a:endParaRPr>
          </a:p>
        </p:txBody>
      </p:sp>
      <p:sp>
        <p:nvSpPr>
          <p:cNvPr id="11" name="TextBox 10"/>
          <p:cNvSpPr txBox="1"/>
          <p:nvPr/>
        </p:nvSpPr>
        <p:spPr>
          <a:xfrm>
            <a:off x="6186313" y="6073421"/>
            <a:ext cx="1877245" cy="369332"/>
          </a:xfrm>
          <a:prstGeom prst="rect">
            <a:avLst/>
          </a:prstGeom>
          <a:noFill/>
        </p:spPr>
        <p:txBody>
          <a:bodyPr wrap="none" rtlCol="0">
            <a:spAutoFit/>
          </a:bodyPr>
          <a:lstStyle/>
          <a:p>
            <a:r>
              <a:rPr lang="en-US" dirty="0" smtClean="0">
                <a:solidFill>
                  <a:schemeClr val="bg1"/>
                </a:solidFill>
              </a:rPr>
              <a:t>Source: Wikipedia</a:t>
            </a:r>
            <a:endParaRPr lang="en-US" dirty="0">
              <a:solidFill>
                <a:schemeClr val="bg1"/>
              </a:solidFill>
            </a:endParaRPr>
          </a:p>
        </p:txBody>
      </p:sp>
      <p:cxnSp>
        <p:nvCxnSpPr>
          <p:cNvPr id="6" name="Straight Connector 5"/>
          <p:cNvCxnSpPr/>
          <p:nvPr/>
        </p:nvCxnSpPr>
        <p:spPr>
          <a:xfrm>
            <a:off x="609598" y="1373930"/>
            <a:ext cx="6287911"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075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Interstate5incentralvalley.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614"/>
          <a:stretch/>
        </p:blipFill>
        <p:spPr bwMode="auto">
          <a:xfrm>
            <a:off x="564444" y="1061156"/>
            <a:ext cx="8331200" cy="5798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Map of current Interstates.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1474"/>
            <a:ext cx="6483746" cy="40652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Interstate 80 signage Nebraska.jp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000" t="23784" r="50000" b="59351"/>
          <a:stretch/>
        </p:blipFill>
        <p:spPr bwMode="auto">
          <a:xfrm>
            <a:off x="7239000" y="1927654"/>
            <a:ext cx="1905000" cy="963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7681" y="248352"/>
            <a:ext cx="6117380" cy="707886"/>
          </a:xfrm>
          <a:prstGeom prst="rect">
            <a:avLst/>
          </a:prstGeom>
          <a:noFill/>
        </p:spPr>
        <p:txBody>
          <a:bodyPr wrap="none" rtlCol="0">
            <a:spAutoFit/>
          </a:bodyPr>
          <a:lstStyle/>
          <a:p>
            <a:r>
              <a:rPr lang="en-US" sz="4000" dirty="0" smtClean="0">
                <a:solidFill>
                  <a:schemeClr val="bg1"/>
                </a:solidFill>
                <a:latin typeface="Arial" pitchFamily="34" charset="0"/>
                <a:cs typeface="Arial" pitchFamily="34" charset="0"/>
              </a:rPr>
              <a:t>Interstate highway system</a:t>
            </a:r>
            <a:endParaRPr lang="en-US" sz="4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9501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fullissue.com/wp-content/uploads/2011/04/Fiber-Optics.jpg"/>
          <p:cNvPicPr>
            <a:picLocks noChangeAspect="1" noChangeArrowheads="1"/>
          </p:cNvPicPr>
          <p:nvPr/>
        </p:nvPicPr>
        <p:blipFill>
          <a:blip r:embed="rId2"/>
          <a:srcRect/>
          <a:stretch>
            <a:fillRect/>
          </a:stretch>
        </p:blipFill>
        <p:spPr bwMode="auto">
          <a:xfrm>
            <a:off x="-293512" y="-95008"/>
            <a:ext cx="9437511" cy="8499585"/>
          </a:xfrm>
          <a:prstGeom prst="rect">
            <a:avLst/>
          </a:prstGeom>
          <a:noFill/>
        </p:spPr>
      </p:pic>
      <p:sp>
        <p:nvSpPr>
          <p:cNvPr id="6" name="Title 5"/>
          <p:cNvSpPr>
            <a:spLocks noGrp="1"/>
          </p:cNvSpPr>
          <p:nvPr>
            <p:ph type="title"/>
          </p:nvPr>
        </p:nvSpPr>
        <p:spPr>
          <a:xfrm>
            <a:off x="0" y="-45129"/>
            <a:ext cx="8686800" cy="1388533"/>
          </a:xfrm>
        </p:spPr>
        <p:txBody>
          <a:bodyPr>
            <a:normAutofit/>
          </a:bodyPr>
          <a:lstStyle/>
          <a:p>
            <a:r>
              <a:rPr lang="en-US" dirty="0" smtClean="0"/>
              <a:t>This is the next highway……...</a:t>
            </a:r>
            <a:endParaRPr lang="en-US" dirty="0"/>
          </a:p>
        </p:txBody>
      </p:sp>
    </p:spTree>
    <p:extLst>
      <p:ext uri="{BB962C8B-B14F-4D97-AF65-F5344CB8AC3E}">
        <p14:creationId xmlns:p14="http://schemas.microsoft.com/office/powerpoint/2010/main" val="13308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http://ecx.images-amazon.com/images/I/41O4zGIpvuL._SS500_.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25" r="17751"/>
          <a:stretch/>
        </p:blipFill>
        <p:spPr bwMode="auto">
          <a:xfrm>
            <a:off x="253239" y="922177"/>
            <a:ext cx="3389601" cy="52048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75817" y="1197221"/>
            <a:ext cx="4908691" cy="4524315"/>
          </a:xfrm>
          <a:prstGeom prst="rect">
            <a:avLst/>
          </a:prstGeom>
          <a:solidFill>
            <a:schemeClr val="tx1"/>
          </a:solidFill>
          <a:ln>
            <a:solidFill>
              <a:schemeClr val="tx2">
                <a:lumMod val="95000"/>
                <a:lumOff val="5000"/>
              </a:schemeClr>
            </a:solidFill>
          </a:ln>
          <a:effectLst>
            <a:softEdge rad="63500"/>
          </a:effectLst>
        </p:spPr>
        <p:txBody>
          <a:bodyPr wrap="square" rtlCol="0">
            <a:spAutoFit/>
          </a:bodyPr>
          <a:lstStyle/>
          <a:p>
            <a:pPr>
              <a:lnSpc>
                <a:spcPct val="150000"/>
              </a:lnSpc>
            </a:pPr>
            <a:r>
              <a:rPr lang="en-US" sz="2400" dirty="0" smtClean="0">
                <a:solidFill>
                  <a:schemeClr val="bg1"/>
                </a:solidFill>
              </a:rPr>
              <a:t>“The capability of information technology to make physical location less important has the potential to allow rural areas throughout the United States and the world to participate in the global economy without regard to geographic location.” (Turner, 2002)</a:t>
            </a:r>
            <a:endParaRPr lang="en-US" sz="2400" dirty="0">
              <a:solidFill>
                <a:schemeClr val="bg1"/>
              </a:solidFill>
            </a:endParaRPr>
          </a:p>
        </p:txBody>
      </p:sp>
    </p:spTree>
    <p:extLst>
      <p:ext uri="{BB962C8B-B14F-4D97-AF65-F5344CB8AC3E}">
        <p14:creationId xmlns:p14="http://schemas.microsoft.com/office/powerpoint/2010/main" val="3651873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3515"/>
            <a:ext cx="9144000" cy="707886"/>
          </a:xfrm>
          <a:prstGeom prst="rect">
            <a:avLst/>
          </a:prstGeom>
          <a:noFill/>
        </p:spPr>
        <p:txBody>
          <a:bodyPr wrap="square" rtlCol="0">
            <a:spAutoFit/>
          </a:bodyPr>
          <a:lstStyle/>
          <a:p>
            <a:r>
              <a:rPr lang="en-US" sz="4000" dirty="0" smtClean="0">
                <a:solidFill>
                  <a:schemeClr val="bg1"/>
                </a:solidFill>
                <a:latin typeface="Arial" pitchFamily="34" charset="0"/>
                <a:cs typeface="Arial" pitchFamily="34" charset="0"/>
              </a:rPr>
              <a:t>   </a:t>
            </a:r>
            <a:r>
              <a:rPr lang="en-US" sz="4000" b="1" dirty="0" smtClean="0">
                <a:solidFill>
                  <a:schemeClr val="bg1"/>
                </a:solidFill>
                <a:latin typeface="Arial" pitchFamily="34" charset="0"/>
                <a:cs typeface="Arial" pitchFamily="34" charset="0"/>
              </a:rPr>
              <a:t>B</a:t>
            </a:r>
            <a:r>
              <a:rPr lang="en-US" sz="4000" dirty="0" smtClean="0">
                <a:solidFill>
                  <a:schemeClr val="bg1"/>
                </a:solidFill>
                <a:latin typeface="Arial" pitchFamily="34" charset="0"/>
                <a:cs typeface="Arial" pitchFamily="34" charset="0"/>
              </a:rPr>
              <a:t>roadband users by country</a:t>
            </a:r>
            <a:endParaRPr lang="en-US" sz="4000" dirty="0">
              <a:solidFill>
                <a:schemeClr val="bg1"/>
              </a:solidFill>
              <a:latin typeface="Arial" pitchFamily="34" charset="0"/>
              <a:cs typeface="Arial" pitchFamily="34" charset="0"/>
            </a:endParaRPr>
          </a:p>
        </p:txBody>
      </p:sp>
      <p:sp>
        <p:nvSpPr>
          <p:cNvPr id="3" name="TextBox 2"/>
          <p:cNvSpPr txBox="1"/>
          <p:nvPr/>
        </p:nvSpPr>
        <p:spPr>
          <a:xfrm>
            <a:off x="2257778" y="2031999"/>
            <a:ext cx="6378221" cy="3385542"/>
          </a:xfrm>
          <a:prstGeom prst="rect">
            <a:avLst/>
          </a:prstGeom>
          <a:noFill/>
        </p:spPr>
        <p:txBody>
          <a:bodyPr wrap="square" rtlCol="0">
            <a:spAutoFit/>
          </a:bodyPr>
          <a:lstStyle/>
          <a:p>
            <a:r>
              <a:rPr lang="en-US" sz="4000" dirty="0" smtClean="0">
                <a:solidFill>
                  <a:schemeClr val="bg1"/>
                </a:solidFill>
                <a:latin typeface="Arial" pitchFamily="34" charset="0"/>
                <a:cs typeface="Arial" pitchFamily="34" charset="0"/>
              </a:rPr>
              <a:t>Chin</a:t>
            </a:r>
            <a:r>
              <a:rPr lang="en-US" sz="3600" dirty="0" smtClean="0">
                <a:solidFill>
                  <a:schemeClr val="bg1"/>
                </a:solidFill>
                <a:latin typeface="Arial" pitchFamily="34" charset="0"/>
                <a:cs typeface="Arial" pitchFamily="34" charset="0"/>
              </a:rPr>
              <a:t>a:  116 million</a:t>
            </a:r>
          </a:p>
          <a:p>
            <a:r>
              <a:rPr lang="en-US" sz="3600" dirty="0" smtClean="0">
                <a:solidFill>
                  <a:schemeClr val="bg1"/>
                </a:solidFill>
                <a:latin typeface="Arial" pitchFamily="34" charset="0"/>
                <a:cs typeface="Arial" pitchFamily="34" charset="0"/>
              </a:rPr>
              <a:t> </a:t>
            </a:r>
            <a:r>
              <a:rPr lang="en-US" sz="2400" dirty="0" smtClean="0">
                <a:solidFill>
                  <a:schemeClr val="bg1"/>
                </a:solidFill>
                <a:latin typeface="Arial" pitchFamily="34" charset="0"/>
                <a:cs typeface="Arial" pitchFamily="34" charset="0"/>
              </a:rPr>
              <a:t>(March 2011)</a:t>
            </a:r>
          </a:p>
          <a:p>
            <a:endParaRPr lang="en-US" sz="2400" dirty="0" smtClean="0">
              <a:solidFill>
                <a:schemeClr val="bg1"/>
              </a:solidFill>
              <a:latin typeface="Arial" pitchFamily="34" charset="0"/>
              <a:cs typeface="Arial" pitchFamily="34" charset="0"/>
            </a:endParaRPr>
          </a:p>
          <a:p>
            <a:pPr>
              <a:lnSpc>
                <a:spcPct val="150000"/>
              </a:lnSpc>
            </a:pPr>
            <a:endParaRPr lang="en-US" sz="2800" dirty="0" smtClean="0">
              <a:solidFill>
                <a:schemeClr val="bg1"/>
              </a:solidFill>
              <a:latin typeface="Arial" pitchFamily="34" charset="0"/>
              <a:cs typeface="Arial" pitchFamily="34" charset="0"/>
            </a:endParaRPr>
          </a:p>
          <a:p>
            <a:r>
              <a:rPr lang="en-US" sz="3600" dirty="0" smtClean="0">
                <a:solidFill>
                  <a:schemeClr val="bg1"/>
                </a:solidFill>
                <a:latin typeface="Arial" pitchFamily="34" charset="0"/>
                <a:cs typeface="Arial" pitchFamily="34" charset="0"/>
              </a:rPr>
              <a:t>United States: 83 million</a:t>
            </a:r>
          </a:p>
          <a:p>
            <a:r>
              <a:rPr lang="en-US" sz="3600" dirty="0" smtClean="0">
                <a:solidFill>
                  <a:schemeClr val="bg1"/>
                </a:solidFill>
                <a:latin typeface="Arial" pitchFamily="34" charset="0"/>
                <a:cs typeface="Arial" pitchFamily="34" charset="0"/>
              </a:rPr>
              <a:t> </a:t>
            </a:r>
            <a:r>
              <a:rPr lang="en-US" sz="2400" dirty="0" smtClean="0">
                <a:solidFill>
                  <a:schemeClr val="bg1"/>
                </a:solidFill>
                <a:latin typeface="Arial" pitchFamily="34" charset="0"/>
                <a:cs typeface="Arial" pitchFamily="34" charset="0"/>
              </a:rPr>
              <a:t>(June 2010) </a:t>
            </a:r>
            <a:endParaRPr lang="en-US" sz="2400" dirty="0">
              <a:solidFill>
                <a:schemeClr val="bg1"/>
              </a:solidFill>
              <a:latin typeface="Arial" pitchFamily="34" charset="0"/>
              <a:cs typeface="Arial" pitchFamily="34" charset="0"/>
            </a:endParaRPr>
          </a:p>
        </p:txBody>
      </p:sp>
      <p:pic>
        <p:nvPicPr>
          <p:cNvPr id="6148" name="Picture 4" descr="http://www.flagshiz.com/upload/fx0xnpnmzn-chinese_flag.gif"/>
          <p:cNvPicPr>
            <a:picLocks noChangeAspect="1" noChangeArrowheads="1"/>
          </p:cNvPicPr>
          <p:nvPr/>
        </p:nvPicPr>
        <p:blipFill>
          <a:blip r:embed="rId2"/>
          <a:srcRect/>
          <a:stretch>
            <a:fillRect/>
          </a:stretch>
        </p:blipFill>
        <p:spPr bwMode="auto">
          <a:xfrm>
            <a:off x="149753" y="2032000"/>
            <a:ext cx="1927404" cy="1284936"/>
          </a:xfrm>
          <a:prstGeom prst="rect">
            <a:avLst/>
          </a:prstGeom>
          <a:noFill/>
        </p:spPr>
      </p:pic>
      <p:pic>
        <p:nvPicPr>
          <p:cNvPr id="6150" name="Picture 6" descr="http://annexx51.files.wordpress.com/2010/09/us-flag.jpg"/>
          <p:cNvPicPr>
            <a:picLocks noChangeAspect="1" noChangeArrowheads="1"/>
          </p:cNvPicPr>
          <p:nvPr/>
        </p:nvPicPr>
        <p:blipFill>
          <a:blip r:embed="rId3"/>
          <a:srcRect/>
          <a:stretch>
            <a:fillRect/>
          </a:stretch>
        </p:blipFill>
        <p:spPr bwMode="auto">
          <a:xfrm>
            <a:off x="135467" y="4176889"/>
            <a:ext cx="1957356" cy="1185332"/>
          </a:xfrm>
          <a:prstGeom prst="rect">
            <a:avLst/>
          </a:prstGeom>
          <a:noFill/>
        </p:spPr>
      </p:pic>
      <p:cxnSp>
        <p:nvCxnSpPr>
          <p:cNvPr id="6" name="Straight Connector 5"/>
          <p:cNvCxnSpPr/>
          <p:nvPr/>
        </p:nvCxnSpPr>
        <p:spPr>
          <a:xfrm>
            <a:off x="609598" y="1095022"/>
            <a:ext cx="6287911"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7753856" y="6277044"/>
            <a:ext cx="1390144" cy="580956"/>
          </a:xfrm>
          <a:prstGeom prst="rect">
            <a:avLst/>
          </a:prstGeom>
          <a:noFill/>
          <a:ln w="9525">
            <a:noFill/>
            <a:miter lim="800000"/>
            <a:headEnd/>
            <a:tailEnd/>
          </a:ln>
          <a:effectLst/>
        </p:spPr>
      </p:pic>
      <p:sp>
        <p:nvSpPr>
          <p:cNvPr id="4" name="TextBox 3"/>
          <p:cNvSpPr txBox="1"/>
          <p:nvPr/>
        </p:nvSpPr>
        <p:spPr>
          <a:xfrm>
            <a:off x="0" y="0"/>
            <a:ext cx="9144000" cy="5878532"/>
          </a:xfrm>
          <a:prstGeom prst="rect">
            <a:avLst/>
          </a:prstGeom>
          <a:noFill/>
        </p:spPr>
        <p:txBody>
          <a:bodyPr wrap="square" rtlCol="0">
            <a:spAutoFit/>
          </a:bodyPr>
          <a:lstStyle/>
          <a:p>
            <a:pPr>
              <a:lnSpc>
                <a:spcPct val="150000"/>
              </a:lnSpc>
            </a:pPr>
            <a:r>
              <a:rPr lang="en-US" sz="4000" dirty="0" smtClean="0">
                <a:solidFill>
                  <a:schemeClr val="bg1"/>
                </a:solidFill>
                <a:latin typeface="Arial" pitchFamily="34" charset="0"/>
                <a:cs typeface="Arial" pitchFamily="34" charset="0"/>
              </a:rPr>
              <a:t>Broadband users by state</a:t>
            </a:r>
          </a:p>
          <a:p>
            <a:r>
              <a:rPr lang="en-US" sz="3200" dirty="0" smtClean="0">
                <a:solidFill>
                  <a:schemeClr val="bg1"/>
                </a:solidFill>
                <a:latin typeface="Arial" pitchFamily="34" charset="0"/>
                <a:cs typeface="Arial" pitchFamily="34" charset="0"/>
              </a:rPr>
              <a:t>Rank/Name			Speed </a:t>
            </a:r>
            <a:r>
              <a:rPr lang="en-US" sz="2000" dirty="0" smtClean="0">
                <a:solidFill>
                  <a:schemeClr val="bg1"/>
                </a:solidFill>
                <a:latin typeface="Arial" pitchFamily="34" charset="0"/>
                <a:cs typeface="Arial" pitchFamily="34" charset="0"/>
              </a:rPr>
              <a:t>(DL 3+/UL 0.7+)</a:t>
            </a:r>
            <a:r>
              <a:rPr lang="en-US" sz="3200" dirty="0" smtClean="0">
                <a:solidFill>
                  <a:schemeClr val="bg1"/>
                </a:solidFill>
                <a:latin typeface="Arial" pitchFamily="34" charset="0"/>
                <a:cs typeface="Arial" pitchFamily="34" charset="0"/>
              </a:rPr>
              <a:t>			</a:t>
            </a:r>
            <a:endParaRPr lang="en-US" sz="2400" dirty="0" smtClean="0">
              <a:solidFill>
                <a:schemeClr val="bg1"/>
              </a:solidFill>
              <a:latin typeface="Arial" pitchFamily="34" charset="0"/>
              <a:cs typeface="Arial" pitchFamily="34" charset="0"/>
            </a:endParaRPr>
          </a:p>
          <a:p>
            <a:pPr marL="342900" indent="-342900">
              <a:buAutoNum type="arabicPeriod"/>
            </a:pPr>
            <a:r>
              <a:rPr lang="en-US" sz="2800" dirty="0" smtClean="0">
                <a:solidFill>
                  <a:schemeClr val="bg1"/>
                </a:solidFill>
                <a:latin typeface="Arial" pitchFamily="34" charset="0"/>
                <a:cs typeface="Arial" pitchFamily="34" charset="0"/>
              </a:rPr>
              <a:t>District of Columbia 		100%</a:t>
            </a:r>
          </a:p>
          <a:p>
            <a:pPr marL="342900" indent="-342900"/>
            <a:r>
              <a:rPr lang="en-US" sz="2800" dirty="0" smtClean="0">
                <a:solidFill>
                  <a:schemeClr val="bg1"/>
                </a:solidFill>
                <a:latin typeface="Arial" pitchFamily="34" charset="0"/>
                <a:cs typeface="Arial" pitchFamily="34" charset="0"/>
              </a:rPr>
              <a:t>11. Illinois				 99.3%</a:t>
            </a:r>
          </a:p>
          <a:p>
            <a:pPr marL="342900" indent="-342900"/>
            <a:r>
              <a:rPr lang="en-US" sz="2800" dirty="0" smtClean="0">
                <a:solidFill>
                  <a:schemeClr val="bg1"/>
                </a:solidFill>
                <a:latin typeface="Arial" pitchFamily="34" charset="0"/>
                <a:cs typeface="Arial" pitchFamily="34" charset="0"/>
              </a:rPr>
              <a:t>13. Ohio				 99.3%</a:t>
            </a:r>
          </a:p>
          <a:p>
            <a:pPr marL="342900" indent="-342900"/>
            <a:r>
              <a:rPr lang="en-US" sz="2800" dirty="0" smtClean="0">
                <a:solidFill>
                  <a:schemeClr val="bg1"/>
                </a:solidFill>
                <a:latin typeface="Arial" pitchFamily="34" charset="0"/>
                <a:cs typeface="Arial" pitchFamily="34" charset="0"/>
              </a:rPr>
              <a:t>17. Michigan			 99.1%</a:t>
            </a:r>
          </a:p>
          <a:p>
            <a:pPr marL="342900" indent="-342900"/>
            <a:r>
              <a:rPr lang="en-US" sz="2800" dirty="0" smtClean="0">
                <a:solidFill>
                  <a:schemeClr val="bg1"/>
                </a:solidFill>
                <a:latin typeface="Arial" pitchFamily="34" charset="0"/>
                <a:cs typeface="Arial" pitchFamily="34" charset="0"/>
              </a:rPr>
              <a:t>26. Minnesota			 98.5%</a:t>
            </a:r>
          </a:p>
          <a:p>
            <a:pPr marL="342900" indent="-342900"/>
            <a:r>
              <a:rPr lang="en-US" sz="2800" dirty="0" smtClean="0">
                <a:solidFill>
                  <a:schemeClr val="bg1"/>
                </a:solidFill>
                <a:latin typeface="Arial" pitchFamily="34" charset="0"/>
                <a:cs typeface="Arial" pitchFamily="34" charset="0"/>
              </a:rPr>
              <a:t>33. Iowa				 96.7%</a:t>
            </a:r>
          </a:p>
          <a:p>
            <a:pPr marL="342900" indent="-342900"/>
            <a:r>
              <a:rPr lang="en-US" sz="2800" dirty="0" smtClean="0">
                <a:solidFill>
                  <a:schemeClr val="bg1"/>
                </a:solidFill>
                <a:latin typeface="Arial" pitchFamily="34" charset="0"/>
                <a:cs typeface="Arial" pitchFamily="34" charset="0"/>
              </a:rPr>
              <a:t>35. Louisiana			 96.4%</a:t>
            </a:r>
          </a:p>
          <a:p>
            <a:pPr marL="342900" indent="-342900"/>
            <a:r>
              <a:rPr lang="en-US" sz="2800" dirty="0" smtClean="0">
                <a:solidFill>
                  <a:schemeClr val="bg1"/>
                </a:solidFill>
                <a:latin typeface="Arial" pitchFamily="34" charset="0"/>
                <a:cs typeface="Arial" pitchFamily="34" charset="0"/>
              </a:rPr>
              <a:t>39. Mississippi			 93.8%</a:t>
            </a:r>
          </a:p>
          <a:p>
            <a:pPr marL="342900" indent="-342900"/>
            <a:r>
              <a:rPr lang="en-US" sz="2800" dirty="0" smtClean="0">
                <a:solidFill>
                  <a:schemeClr val="bg1"/>
                </a:solidFill>
                <a:latin typeface="Arial" pitchFamily="34" charset="0"/>
                <a:cs typeface="Arial" pitchFamily="34" charset="0"/>
              </a:rPr>
              <a:t>43. Wisconsin			 88.2%</a:t>
            </a:r>
            <a:endParaRPr lang="en-US" sz="2800" dirty="0">
              <a:solidFill>
                <a:schemeClr val="bg1"/>
              </a:solidFill>
              <a:latin typeface="Arial" pitchFamily="34" charset="0"/>
              <a:cs typeface="Arial" pitchFamily="34" charset="0"/>
            </a:endParaRPr>
          </a:p>
        </p:txBody>
      </p:sp>
      <p:cxnSp>
        <p:nvCxnSpPr>
          <p:cNvPr id="5" name="Straight Connector 4"/>
          <p:cNvCxnSpPr/>
          <p:nvPr/>
        </p:nvCxnSpPr>
        <p:spPr>
          <a:xfrm>
            <a:off x="112888" y="891821"/>
            <a:ext cx="5734756"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34936" y="0"/>
            <a:ext cx="9413876"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125156" y="5870222"/>
            <a:ext cx="2262692" cy="9456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broadband.uwex.edu/wp-content/uploads/2011/03/2011.03.15_Grantwtitlewtag-2_CCI-SB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687" y="-1070669"/>
            <a:ext cx="6355645" cy="8225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recommendations</a:t>
            </a:r>
            <a:endParaRPr lang="en-US" dirty="0"/>
          </a:p>
        </p:txBody>
      </p:sp>
      <p:sp>
        <p:nvSpPr>
          <p:cNvPr id="5" name="Content Placeholder 4"/>
          <p:cNvSpPr>
            <a:spLocks noGrp="1"/>
          </p:cNvSpPr>
          <p:nvPr>
            <p:ph idx="1"/>
          </p:nvPr>
        </p:nvSpPr>
        <p:spPr>
          <a:xfrm>
            <a:off x="643469" y="1668162"/>
            <a:ext cx="8190088" cy="4458001"/>
          </a:xfrm>
        </p:spPr>
        <p:txBody>
          <a:bodyPr>
            <a:normAutofit/>
          </a:bodyPr>
          <a:lstStyle/>
          <a:p>
            <a:r>
              <a:rPr lang="en-US" dirty="0" smtClean="0">
                <a:solidFill>
                  <a:srgbClr val="EBEBEB"/>
                </a:solidFill>
              </a:rPr>
              <a:t>Cultural setting</a:t>
            </a:r>
          </a:p>
          <a:p>
            <a:r>
              <a:rPr lang="en-US" dirty="0" smtClean="0">
                <a:solidFill>
                  <a:srgbClr val="EBEBEB"/>
                </a:solidFill>
              </a:rPr>
              <a:t>Climate</a:t>
            </a:r>
          </a:p>
          <a:p>
            <a:r>
              <a:rPr lang="en-US" dirty="0" smtClean="0">
                <a:solidFill>
                  <a:srgbClr val="EBEBEB"/>
                </a:solidFill>
              </a:rPr>
              <a:t>Creative class</a:t>
            </a:r>
          </a:p>
          <a:p>
            <a:r>
              <a:rPr lang="en-US" dirty="0" smtClean="0">
                <a:solidFill>
                  <a:srgbClr val="EBEBEB"/>
                </a:solidFill>
              </a:rPr>
              <a:t>Tax incentives</a:t>
            </a:r>
          </a:p>
          <a:p>
            <a:r>
              <a:rPr lang="en-US" dirty="0" smtClean="0">
                <a:solidFill>
                  <a:srgbClr val="EBEBEB"/>
                </a:solidFill>
              </a:rPr>
              <a:t>Enterprise zones</a:t>
            </a:r>
          </a:p>
          <a:p>
            <a:r>
              <a:rPr lang="en-US" dirty="0" smtClean="0">
                <a:solidFill>
                  <a:srgbClr val="EBEBEB"/>
                </a:solidFill>
              </a:rPr>
              <a:t>Reduce burdensome regulations</a:t>
            </a:r>
          </a:p>
          <a:p>
            <a:r>
              <a:rPr lang="en-US" dirty="0" smtClean="0">
                <a:solidFill>
                  <a:srgbClr val="EBEBEB"/>
                </a:solidFill>
              </a:rPr>
              <a:t>Low cost energy</a:t>
            </a:r>
          </a:p>
          <a:p>
            <a:r>
              <a:rPr lang="en-US" dirty="0" smtClean="0">
                <a:solidFill>
                  <a:srgbClr val="EBEBEB"/>
                </a:solidFill>
              </a:rPr>
              <a:t>Research university nearby </a:t>
            </a:r>
          </a:p>
          <a:p>
            <a:endParaRPr lang="en-US" dirty="0" smtClean="0">
              <a:solidFill>
                <a:schemeClr val="accent1">
                  <a:lumMod val="20000"/>
                  <a:lumOff val="80000"/>
                </a:schemeClr>
              </a:solidFill>
            </a:endParaRPr>
          </a:p>
          <a:p>
            <a:endParaRPr lang="en-US" dirty="0">
              <a:solidFill>
                <a:schemeClr val="accent1">
                  <a:lumMod val="20000"/>
                  <a:lumOff val="80000"/>
                </a:schemeClr>
              </a:solidFill>
            </a:endParaRPr>
          </a:p>
        </p:txBody>
      </p:sp>
      <p:cxnSp>
        <p:nvCxnSpPr>
          <p:cNvPr id="6" name="Straight Connector 5"/>
          <p:cNvCxnSpPr/>
          <p:nvPr/>
        </p:nvCxnSpPr>
        <p:spPr>
          <a:xfrm>
            <a:off x="609599" y="1275644"/>
            <a:ext cx="6287911"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637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073"/>
          <a:stretch/>
        </p:blipFill>
        <p:spPr bwMode="auto">
          <a:xfrm>
            <a:off x="1356555" y="190499"/>
            <a:ext cx="2950423" cy="2500849"/>
          </a:xfrm>
          <a:prstGeom prst="rect">
            <a:avLst/>
          </a:prstGeom>
          <a:noFill/>
          <a:ln w="9525">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pic>
        <p:nvPicPr>
          <p:cNvPr id="2253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9080"/>
          <a:stretch/>
        </p:blipFill>
        <p:spPr bwMode="auto">
          <a:xfrm>
            <a:off x="6085701" y="3456175"/>
            <a:ext cx="2767496" cy="2518204"/>
          </a:xfrm>
          <a:prstGeom prst="rect">
            <a:avLst/>
          </a:prstGeom>
          <a:noFill/>
          <a:ln w="9525">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pic>
        <p:nvPicPr>
          <p:cNvPr id="2253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5078"/>
          <a:stretch/>
        </p:blipFill>
        <p:spPr bwMode="auto">
          <a:xfrm>
            <a:off x="520451" y="4195633"/>
            <a:ext cx="2869219" cy="2378161"/>
          </a:xfrm>
          <a:prstGeom prst="rect">
            <a:avLst/>
          </a:prstGeom>
          <a:noFill/>
          <a:ln w="9525">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pic>
        <p:nvPicPr>
          <p:cNvPr id="13314" name="Picture 2" descr="Broadband &amp; Public Education"/>
          <p:cNvPicPr>
            <a:picLocks noChangeAspect="1" noChangeArrowheads="1"/>
          </p:cNvPicPr>
          <p:nvPr/>
        </p:nvPicPr>
        <p:blipFill rotWithShape="1">
          <a:blip r:embed="rId5">
            <a:extLst>
              <a:ext uri="{28A0092B-C50C-407E-A947-70E740481C1C}">
                <a14:useLocalDpi xmlns:a14="http://schemas.microsoft.com/office/drawing/2010/main" val="0"/>
              </a:ext>
            </a:extLst>
          </a:blip>
          <a:srcRect l="47165"/>
          <a:stretch/>
        </p:blipFill>
        <p:spPr bwMode="auto">
          <a:xfrm>
            <a:off x="3091761" y="2180753"/>
            <a:ext cx="2859106" cy="2014880"/>
          </a:xfrm>
          <a:prstGeom prst="rect">
            <a:avLst/>
          </a:prstGeom>
          <a:noFill/>
          <a:ln>
            <a:solidFill>
              <a:schemeClr val="tx1"/>
            </a:solidFill>
          </a:ln>
          <a:effectLst>
            <a:softEdge rad="63500"/>
          </a:effectLst>
          <a:extLst>
            <a:ext uri="{909E8E84-426E-40DD-AFC4-6F175D3DCCD1}">
              <a14:hiddenFill xmlns:a14="http://schemas.microsoft.com/office/drawing/2010/main">
                <a:solidFill>
                  <a:srgbClr val="FFFFFF"/>
                </a:solidFill>
              </a14:hiddenFill>
            </a:ext>
          </a:extLst>
        </p:spPr>
      </p:pic>
      <p:pic>
        <p:nvPicPr>
          <p:cNvPr id="13316" name="Picture 4" descr="Broadband &amp; Civic Engagement"/>
          <p:cNvPicPr>
            <a:picLocks noChangeAspect="1" noChangeArrowheads="1"/>
          </p:cNvPicPr>
          <p:nvPr/>
        </p:nvPicPr>
        <p:blipFill rotWithShape="1">
          <a:blip r:embed="rId6">
            <a:extLst>
              <a:ext uri="{28A0092B-C50C-407E-A947-70E740481C1C}">
                <a14:useLocalDpi xmlns:a14="http://schemas.microsoft.com/office/drawing/2010/main" val="0"/>
              </a:ext>
            </a:extLst>
          </a:blip>
          <a:srcRect l="48896"/>
          <a:stretch/>
        </p:blipFill>
        <p:spPr bwMode="auto">
          <a:xfrm>
            <a:off x="3474821" y="4498920"/>
            <a:ext cx="2940907" cy="2142723"/>
          </a:xfrm>
          <a:prstGeom prst="rect">
            <a:avLst/>
          </a:prstGeom>
          <a:noFill/>
          <a:ln>
            <a:solidFill>
              <a:schemeClr val="tx1"/>
            </a:solidFill>
          </a:ln>
          <a:effectLst>
            <a:softEdge rad="63500"/>
          </a:effectLst>
          <a:extLst>
            <a:ext uri="{909E8E84-426E-40DD-AFC4-6F175D3DCCD1}">
              <a14:hiddenFill xmlns:a14="http://schemas.microsoft.com/office/drawing/2010/main">
                <a:solidFill>
                  <a:srgbClr val="FFFFFF"/>
                </a:solidFill>
              </a14:hiddenFill>
            </a:ext>
          </a:extLst>
        </p:spPr>
      </p:pic>
      <p:pic>
        <p:nvPicPr>
          <p:cNvPr id="13318" name="Picture 6" descr="Broadband &amp; Government Performance"/>
          <p:cNvPicPr>
            <a:picLocks noChangeAspect="1" noChangeArrowheads="1"/>
          </p:cNvPicPr>
          <p:nvPr/>
        </p:nvPicPr>
        <p:blipFill rotWithShape="1">
          <a:blip r:embed="rId7">
            <a:extLst>
              <a:ext uri="{28A0092B-C50C-407E-A947-70E740481C1C}">
                <a14:useLocalDpi xmlns:a14="http://schemas.microsoft.com/office/drawing/2010/main" val="0"/>
              </a:ext>
            </a:extLst>
          </a:blip>
          <a:srcRect l="53698"/>
          <a:stretch/>
        </p:blipFill>
        <p:spPr bwMode="auto">
          <a:xfrm>
            <a:off x="118656" y="2110262"/>
            <a:ext cx="2713110" cy="2181743"/>
          </a:xfrm>
          <a:prstGeom prst="rect">
            <a:avLst/>
          </a:prstGeom>
          <a:noFill/>
          <a:ln>
            <a:solidFill>
              <a:schemeClr val="tx1"/>
            </a:solidFill>
          </a:ln>
          <a:effectLst>
            <a:softEdge rad="63500"/>
          </a:effectLst>
          <a:extLst>
            <a:ext uri="{909E8E84-426E-40DD-AFC4-6F175D3DCCD1}">
              <a14:hiddenFill xmlns:a14="http://schemas.microsoft.com/office/drawing/2010/main">
                <a:solidFill>
                  <a:srgbClr val="FFFFFF"/>
                </a:solidFill>
              </a14:hiddenFill>
            </a:ext>
          </a:extLst>
        </p:spPr>
      </p:pic>
      <p:pic>
        <p:nvPicPr>
          <p:cNvPr id="13320" name="Picture 8" descr="Broadband &amp; Economic Opportunity"/>
          <p:cNvPicPr>
            <a:picLocks noChangeAspect="1" noChangeArrowheads="1"/>
          </p:cNvPicPr>
          <p:nvPr/>
        </p:nvPicPr>
        <p:blipFill rotWithShape="1">
          <a:blip r:embed="rId8">
            <a:extLst>
              <a:ext uri="{28A0092B-C50C-407E-A947-70E740481C1C}">
                <a14:useLocalDpi xmlns:a14="http://schemas.microsoft.com/office/drawing/2010/main" val="0"/>
              </a:ext>
            </a:extLst>
          </a:blip>
          <a:srcRect l="52824"/>
          <a:stretch/>
        </p:blipFill>
        <p:spPr bwMode="auto">
          <a:xfrm>
            <a:off x="5381784" y="314002"/>
            <a:ext cx="3471413" cy="2739811"/>
          </a:xfrm>
          <a:prstGeom prst="rect">
            <a:avLst/>
          </a:prstGeom>
          <a:noFill/>
          <a:ln>
            <a:solidFill>
              <a:schemeClr val="tx1"/>
            </a:solidFill>
          </a:ln>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691887">
            <a:off x="886812" y="506627"/>
            <a:ext cx="1176797"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Energy</a:t>
            </a:r>
            <a:endParaRPr lang="en-US" sz="2800" dirty="0"/>
          </a:p>
        </p:txBody>
      </p:sp>
      <p:sp>
        <p:nvSpPr>
          <p:cNvPr id="12" name="TextBox 11"/>
          <p:cNvSpPr txBox="1"/>
          <p:nvPr/>
        </p:nvSpPr>
        <p:spPr>
          <a:xfrm rot="359277">
            <a:off x="5505312" y="2174482"/>
            <a:ext cx="3638688"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Economic Development</a:t>
            </a:r>
            <a:endParaRPr lang="en-US" sz="2800" dirty="0"/>
          </a:p>
        </p:txBody>
      </p:sp>
      <p:sp>
        <p:nvSpPr>
          <p:cNvPr id="13" name="TextBox 12"/>
          <p:cNvSpPr txBox="1"/>
          <p:nvPr/>
        </p:nvSpPr>
        <p:spPr>
          <a:xfrm rot="941527">
            <a:off x="6671683" y="5712769"/>
            <a:ext cx="1891928"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Health Care</a:t>
            </a:r>
            <a:endParaRPr lang="en-US" sz="2800" dirty="0"/>
          </a:p>
        </p:txBody>
      </p:sp>
      <p:sp>
        <p:nvSpPr>
          <p:cNvPr id="14" name="TextBox 13"/>
          <p:cNvSpPr txBox="1"/>
          <p:nvPr/>
        </p:nvSpPr>
        <p:spPr>
          <a:xfrm rot="21132542">
            <a:off x="3316776" y="4677775"/>
            <a:ext cx="2746136"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Civic Engagement</a:t>
            </a:r>
            <a:endParaRPr lang="en-US" sz="2800" dirty="0"/>
          </a:p>
        </p:txBody>
      </p:sp>
      <p:sp>
        <p:nvSpPr>
          <p:cNvPr id="15" name="TextBox 14"/>
          <p:cNvSpPr txBox="1"/>
          <p:nvPr/>
        </p:nvSpPr>
        <p:spPr>
          <a:xfrm rot="20430331">
            <a:off x="244265" y="5654371"/>
            <a:ext cx="2039213"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Public Safety</a:t>
            </a:r>
            <a:endParaRPr lang="en-US" sz="2800" dirty="0"/>
          </a:p>
        </p:txBody>
      </p:sp>
      <p:sp>
        <p:nvSpPr>
          <p:cNvPr id="16" name="TextBox 15"/>
          <p:cNvSpPr txBox="1"/>
          <p:nvPr/>
        </p:nvSpPr>
        <p:spPr>
          <a:xfrm>
            <a:off x="3918955" y="3768785"/>
            <a:ext cx="1630254"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Education</a:t>
            </a:r>
            <a:endParaRPr lang="en-US" sz="2800" dirty="0"/>
          </a:p>
        </p:txBody>
      </p:sp>
      <p:sp>
        <p:nvSpPr>
          <p:cNvPr id="17" name="TextBox 16"/>
          <p:cNvSpPr txBox="1"/>
          <p:nvPr/>
        </p:nvSpPr>
        <p:spPr>
          <a:xfrm rot="20674553">
            <a:off x="10745" y="2174482"/>
            <a:ext cx="2019655" cy="523220"/>
          </a:xfrm>
          <a:prstGeom prst="rect">
            <a:avLst/>
          </a:prstGeom>
          <a:solidFill>
            <a:srgbClr val="FCEFB6"/>
          </a:solidFill>
          <a:ln>
            <a:solidFill>
              <a:schemeClr val="tx1"/>
            </a:solidFill>
          </a:ln>
          <a:effectLst>
            <a:softEdge rad="63500"/>
          </a:effectLst>
        </p:spPr>
        <p:txBody>
          <a:bodyPr wrap="none" rtlCol="0">
            <a:spAutoFit/>
          </a:bodyPr>
          <a:lstStyle/>
          <a:p>
            <a:r>
              <a:rPr lang="en-US" sz="2800" dirty="0" smtClean="0"/>
              <a:t>Government</a:t>
            </a:r>
            <a:endParaRPr lang="en-US" sz="2800" dirty="0"/>
          </a:p>
        </p:txBody>
      </p:sp>
    </p:spTree>
    <p:extLst>
      <p:ext uri="{BB962C8B-B14F-4D97-AF65-F5344CB8AC3E}">
        <p14:creationId xmlns:p14="http://schemas.microsoft.com/office/powerpoint/2010/main" val="3296337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a:xfrm>
            <a:off x="1109010" y="3866649"/>
            <a:ext cx="2069702" cy="241662"/>
          </a:xfrm>
          <a:prstGeom prst="ellipse">
            <a:avLst/>
          </a:prstGeom>
          <a:gradFill flip="none" rotWithShape="1">
            <a:gsLst>
              <a:gs pos="0">
                <a:sysClr val="windowText" lastClr="000000">
                  <a:lumMod val="90000"/>
                  <a:alpha val="62000"/>
                </a:sysClr>
              </a:gs>
              <a:gs pos="100000">
                <a:srgbClr val="08CFEE">
                  <a:tint val="23500"/>
                  <a:satMod val="160000"/>
                  <a:alpha val="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3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 y="1295400"/>
            <a:ext cx="1447800" cy="1981200"/>
          </a:xfrm>
          <a:prstGeom prst="rect">
            <a:avLst/>
          </a:prstGeom>
        </p:spPr>
      </p:pic>
      <p:pic>
        <p:nvPicPr>
          <p:cNvPr id="33"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5200" y="1219200"/>
            <a:ext cx="457200" cy="838200"/>
          </a:xfrm>
          <a:prstGeom prst="rect">
            <a:avLst/>
          </a:prstGeom>
        </p:spPr>
      </p:pic>
      <p:pic>
        <p:nvPicPr>
          <p:cNvPr id="34"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09800" y="2286000"/>
            <a:ext cx="1219200" cy="2209800"/>
          </a:xfrm>
          <a:prstGeom prst="rect">
            <a:avLst/>
          </a:prstGeom>
        </p:spPr>
      </p:pic>
      <p:pic>
        <p:nvPicPr>
          <p:cNvPr id="35" name="Picture 1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1905000"/>
            <a:ext cx="914400" cy="533400"/>
          </a:xfrm>
          <a:prstGeom prst="rect">
            <a:avLst/>
          </a:prstGeom>
        </p:spPr>
      </p:pic>
      <p:pic>
        <p:nvPicPr>
          <p:cNvPr id="3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3600" y="3657600"/>
            <a:ext cx="609600" cy="2209800"/>
          </a:xfrm>
          <a:prstGeom prst="rect">
            <a:avLst/>
          </a:prstGeom>
        </p:spPr>
      </p:pic>
      <p:pic>
        <p:nvPicPr>
          <p:cNvPr id="37"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05000" y="1752600"/>
            <a:ext cx="838200" cy="2133600"/>
          </a:xfrm>
          <a:prstGeom prst="rect">
            <a:avLst/>
          </a:prstGeom>
        </p:spPr>
      </p:pic>
      <p:pic>
        <p:nvPicPr>
          <p:cNvPr id="38" name="Picture 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14400" y="3581400"/>
            <a:ext cx="1066800" cy="1905000"/>
          </a:xfrm>
          <a:prstGeom prst="rect">
            <a:avLst/>
          </a:prstGeom>
        </p:spPr>
      </p:pic>
      <p:pic>
        <p:nvPicPr>
          <p:cNvPr id="39" name="Picture 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667000"/>
            <a:ext cx="2438400" cy="533400"/>
          </a:xfrm>
          <a:prstGeom prst="rect">
            <a:avLst/>
          </a:prstGeom>
        </p:spPr>
      </p:pic>
      <p:pic>
        <p:nvPicPr>
          <p:cNvPr id="40" name="Picture 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28600" y="2971800"/>
            <a:ext cx="2362200" cy="1676400"/>
          </a:xfrm>
          <a:prstGeom prst="rect">
            <a:avLst/>
          </a:prstGeom>
        </p:spPr>
      </p:pic>
      <p:pic>
        <p:nvPicPr>
          <p:cNvPr id="41" name="Picture 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43200" y="3276600"/>
            <a:ext cx="762000" cy="457200"/>
          </a:xfrm>
          <a:prstGeom prst="rect">
            <a:avLst/>
          </a:prstGeom>
        </p:spPr>
      </p:pic>
      <p:pic>
        <p:nvPicPr>
          <p:cNvPr id="42"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743200" y="1219200"/>
            <a:ext cx="1905000" cy="1600200"/>
          </a:xfrm>
          <a:prstGeom prst="rect">
            <a:avLst/>
          </a:prstGeom>
        </p:spPr>
      </p:pic>
      <p:pic>
        <p:nvPicPr>
          <p:cNvPr id="43" name="Picture 16"/>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38200" y="4191000"/>
            <a:ext cx="838200" cy="609600"/>
          </a:xfrm>
          <a:prstGeom prst="rect">
            <a:avLst/>
          </a:prstGeom>
        </p:spPr>
      </p:pic>
      <p:pic>
        <p:nvPicPr>
          <p:cNvPr id="44" name="Picture 17"/>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57200" y="2743200"/>
            <a:ext cx="685800" cy="685800"/>
          </a:xfrm>
          <a:prstGeom prst="rect">
            <a:avLst/>
          </a:prstGeom>
        </p:spPr>
      </p:pic>
      <p:pic>
        <p:nvPicPr>
          <p:cNvPr id="45" name="Picture 18"/>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71600" y="4495800"/>
            <a:ext cx="381000" cy="762000"/>
          </a:xfrm>
          <a:prstGeom prst="rect">
            <a:avLst/>
          </a:prstGeom>
        </p:spPr>
      </p:pic>
      <p:pic>
        <p:nvPicPr>
          <p:cNvPr id="46" name="Picture 1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92113" y="477838"/>
            <a:ext cx="1806575" cy="1558925"/>
          </a:xfrm>
          <a:prstGeom prst="rect">
            <a:avLst/>
          </a:prstGeom>
        </p:spPr>
      </p:pic>
      <p:pic>
        <p:nvPicPr>
          <p:cNvPr id="47" name="Picture 19"/>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016125" y="4981575"/>
            <a:ext cx="1149350" cy="1314450"/>
          </a:xfrm>
          <a:prstGeom prst="rect">
            <a:avLst/>
          </a:prstGeom>
        </p:spPr>
      </p:pic>
      <p:pic>
        <p:nvPicPr>
          <p:cNvPr id="48" name="Picture 20"/>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178050" y="790575"/>
            <a:ext cx="901700" cy="1314450"/>
          </a:xfrm>
          <a:prstGeom prst="rect">
            <a:avLst/>
          </a:prstGeom>
        </p:spPr>
      </p:pic>
      <p:sp>
        <p:nvSpPr>
          <p:cNvPr id="49" name="Oval 48"/>
          <p:cNvSpPr/>
          <p:nvPr/>
        </p:nvSpPr>
        <p:spPr>
          <a:xfrm>
            <a:off x="1265238" y="2235200"/>
            <a:ext cx="1755775" cy="17541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p:cNvSpPr txBox="1"/>
          <p:nvPr/>
        </p:nvSpPr>
        <p:spPr>
          <a:xfrm>
            <a:off x="3505200" y="2019300"/>
            <a:ext cx="5404043" cy="45550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smtClean="0">
                <a:ln>
                  <a:noFill/>
                </a:ln>
                <a:solidFill>
                  <a:srgbClr val="FFFFFF"/>
                </a:solidFill>
                <a:effectLst>
                  <a:outerShdw blurRad="76200" dist="76200" dir="6600000" algn="t" rotWithShape="0">
                    <a:prstClr val="black">
                      <a:alpha val="35000"/>
                    </a:prstClr>
                  </a:outerShdw>
                </a:effectLst>
                <a:uLnTx/>
                <a:uFillTx/>
                <a:latin typeface="Arial" pitchFamily="34" charset="0"/>
                <a:cs typeface="Arial" pitchFamily="34" charset="0"/>
              </a:rPr>
              <a:t>LEVERAGE</a:t>
            </a:r>
          </a:p>
          <a:p>
            <a:pPr marL="0" marR="0" lvl="0" indent="0" defTabSz="914400" eaLnBrk="1" fontAlgn="auto" latinLnBrk="0" hangingPunct="1">
              <a:lnSpc>
                <a:spcPct val="100000"/>
              </a:lnSpc>
              <a:spcBef>
                <a:spcPts val="0"/>
              </a:spcBef>
              <a:spcAft>
                <a:spcPts val="0"/>
              </a:spcAft>
              <a:buClrTx/>
              <a:buSzTx/>
              <a:buFontTx/>
              <a:buNone/>
              <a:tabLst/>
              <a:defRPr/>
            </a:pPr>
            <a:r>
              <a:rPr lang="en-US" sz="3800" b="1" kern="0" dirty="0" smtClean="0">
                <a:solidFill>
                  <a:srgbClr val="FFFFFF"/>
                </a:solidFill>
                <a:effectLst>
                  <a:outerShdw blurRad="76200" dist="76200" dir="6600000" algn="t" rotWithShape="0">
                    <a:prstClr val="black">
                      <a:alpha val="35000"/>
                    </a:prstClr>
                  </a:outerShdw>
                </a:effectLst>
                <a:latin typeface="Arial" pitchFamily="34" charset="0"/>
                <a:cs typeface="Arial" pitchFamily="34" charset="0"/>
              </a:rPr>
              <a:t>EXISTING </a:t>
            </a:r>
          </a:p>
          <a:p>
            <a:pPr marL="0" marR="0" lvl="0" indent="0" defTabSz="914400" eaLnBrk="1" fontAlgn="auto" latinLnBrk="0" hangingPunct="1">
              <a:lnSpc>
                <a:spcPct val="100000"/>
              </a:lnSpc>
              <a:spcBef>
                <a:spcPts val="0"/>
              </a:spcBef>
              <a:spcAft>
                <a:spcPts val="0"/>
              </a:spcAft>
              <a:buClrTx/>
              <a:buSzTx/>
              <a:buFontTx/>
              <a:buNone/>
              <a:tabLst/>
              <a:defRPr/>
            </a:pPr>
            <a:r>
              <a:rPr lang="en-US" sz="6600" b="1" kern="0" dirty="0" smtClean="0">
                <a:solidFill>
                  <a:schemeClr val="accent1">
                    <a:lumMod val="60000"/>
                    <a:lumOff val="40000"/>
                  </a:schemeClr>
                </a:solidFill>
                <a:latin typeface="Arial" pitchFamily="34" charset="0"/>
                <a:cs typeface="Arial" pitchFamily="34" charset="0"/>
              </a:rPr>
              <a:t>STRENGTHS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smtClean="0">
                <a:ln>
                  <a:noFill/>
                </a:ln>
                <a:solidFill>
                  <a:srgbClr val="FFFFFF"/>
                </a:solidFill>
                <a:effectLst>
                  <a:outerShdw blurRad="76200" dist="76200" dir="6600000" algn="t" rotWithShape="0">
                    <a:prstClr val="black">
                      <a:alpha val="35000"/>
                    </a:prstClr>
                  </a:outerShdw>
                </a:effectLst>
                <a:uLnTx/>
                <a:uFillTx/>
                <a:latin typeface="Arial" pitchFamily="34" charset="0"/>
                <a:cs typeface="Arial" pitchFamily="34" charset="0"/>
              </a:rPr>
              <a:t>TO CREATE A </a:t>
            </a:r>
          </a:p>
          <a:p>
            <a:pPr marL="0" marR="0" lvl="0" indent="0" defTabSz="914400" eaLnBrk="1" fontAlgn="auto" latinLnBrk="0" hangingPunct="1">
              <a:lnSpc>
                <a:spcPct val="100000"/>
              </a:lnSpc>
              <a:spcBef>
                <a:spcPts val="0"/>
              </a:spcBef>
              <a:spcAft>
                <a:spcPts val="0"/>
              </a:spcAft>
              <a:buClrTx/>
              <a:buSzTx/>
              <a:buFontTx/>
              <a:buNone/>
              <a:tabLst/>
              <a:defRPr/>
            </a:pPr>
            <a:r>
              <a:rPr lang="en-US" sz="6600" b="1" kern="0" dirty="0" smtClean="0">
                <a:solidFill>
                  <a:schemeClr val="accent1">
                    <a:lumMod val="60000"/>
                    <a:lumOff val="40000"/>
                  </a:schemeClr>
                </a:solidFill>
                <a:latin typeface="Arial" pitchFamily="34" charset="0"/>
                <a:cs typeface="Arial" pitchFamily="34" charset="0"/>
              </a:rPr>
              <a:t>REGIONAL</a:t>
            </a:r>
          </a:p>
          <a:p>
            <a:pPr marL="0" marR="0" lvl="0" indent="0" defTabSz="914400" eaLnBrk="1" fontAlgn="auto" latinLnBrk="0" hangingPunct="1">
              <a:lnSpc>
                <a:spcPct val="100000"/>
              </a:lnSpc>
              <a:spcBef>
                <a:spcPts val="0"/>
              </a:spcBef>
              <a:spcAft>
                <a:spcPts val="0"/>
              </a:spcAft>
              <a:buClrTx/>
              <a:buSzTx/>
              <a:buFontTx/>
              <a:buNone/>
              <a:tabLst/>
              <a:defRPr/>
            </a:pPr>
            <a:r>
              <a:rPr lang="en-US" sz="3800" b="1" kern="0" dirty="0" smtClean="0">
                <a:solidFill>
                  <a:srgbClr val="FFFFFF"/>
                </a:solidFill>
                <a:effectLst>
                  <a:outerShdw blurRad="76200" dist="76200" dir="6600000" algn="t" rotWithShape="0">
                    <a:prstClr val="black">
                      <a:alpha val="35000"/>
                    </a:prstClr>
                  </a:outerShdw>
                </a:effectLst>
                <a:latin typeface="Arial" pitchFamily="34" charset="0"/>
                <a:cs typeface="Arial" pitchFamily="34" charset="0"/>
              </a:rPr>
              <a:t>THEME</a:t>
            </a:r>
            <a:endParaRPr kumimoji="0" lang="en-US" sz="3800" b="1" i="0" u="none" strike="noStrike" kern="0" cap="none" spc="0" normalizeH="0" baseline="0" noProof="0" dirty="0" smtClean="0">
              <a:ln>
                <a:noFill/>
              </a:ln>
              <a:solidFill>
                <a:srgbClr val="FFFFFF"/>
              </a:solidFill>
              <a:effectLst>
                <a:outerShdw blurRad="76200" dist="76200" dir="6600000" algn="t" rotWithShape="0">
                  <a:prstClr val="black">
                    <a:alpha val="35000"/>
                  </a:prstClr>
                </a:outerShdw>
              </a:effectLst>
              <a:uLnTx/>
              <a:uFillTx/>
              <a:latin typeface="Arial" pitchFamily="34" charset="0"/>
              <a:cs typeface="Arial" pitchFamily="34" charset="0"/>
            </a:endParaRPr>
          </a:p>
        </p:txBody>
      </p:sp>
      <p:sp>
        <p:nvSpPr>
          <p:cNvPr id="9" name="Oval 8"/>
          <p:cNvSpPr/>
          <p:nvPr/>
        </p:nvSpPr>
        <p:spPr>
          <a:xfrm>
            <a:off x="1240791" y="2160033"/>
            <a:ext cx="1838340" cy="183834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dirty="0">
              <a:ln>
                <a:noFill/>
              </a:ln>
              <a:solidFill>
                <a:sysClr val="window" lastClr="FFFFFF"/>
              </a:solidFill>
              <a:effectLst/>
              <a:uLnTx/>
              <a:uFillTx/>
              <a:latin typeface="Arial Black" pitchFamily="34" charset="0"/>
              <a:ea typeface="+mn-ea"/>
              <a:cs typeface="+mn-cs"/>
            </a:endParaRPr>
          </a:p>
        </p:txBody>
      </p:sp>
      <p:sp>
        <p:nvSpPr>
          <p:cNvPr id="10" name="TextBox 34"/>
          <p:cNvSpPr txBox="1">
            <a:spLocks noChangeArrowheads="1"/>
          </p:cNvSpPr>
          <p:nvPr/>
        </p:nvSpPr>
        <p:spPr bwMode="auto">
          <a:xfrm>
            <a:off x="1727116" y="2363788"/>
            <a:ext cx="805029" cy="1431161"/>
          </a:xfrm>
          <a:prstGeom prst="rect">
            <a:avLst/>
          </a:prstGeom>
        </p:spPr>
        <p:txBody>
          <a:bodyPr wrap="none">
            <a:spAutoFit/>
          </a:bodyPr>
          <a:lstStyle/>
          <a:p>
            <a:pPr algn="ctr"/>
            <a:r>
              <a:rPr lang="en-US" sz="8700" b="1" dirty="0">
                <a:solidFill>
                  <a:schemeClr val="accent1"/>
                </a:solidFill>
                <a:latin typeface="Arial" pitchFamily="34" charset="0"/>
                <a:cs typeface="Arial" pitchFamily="34" charset="0"/>
              </a:rPr>
              <a:t>3</a:t>
            </a:r>
          </a:p>
        </p:txBody>
      </p:sp>
      <p:pic>
        <p:nvPicPr>
          <p:cNvPr id="27" name="77 Rul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39200" y="71247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numSld="999" showWhenStopped="0">
                <p:cTn id="2"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 attracting now?</a:t>
            </a:r>
            <a:endParaRPr lang="en-US" dirty="0"/>
          </a:p>
        </p:txBody>
      </p:sp>
      <p:sp>
        <p:nvSpPr>
          <p:cNvPr id="3" name="Content Placeholder 2"/>
          <p:cNvSpPr>
            <a:spLocks noGrp="1"/>
          </p:cNvSpPr>
          <p:nvPr>
            <p:ph idx="1"/>
          </p:nvPr>
        </p:nvSpPr>
        <p:spPr/>
        <p:txBody>
          <a:bodyPr>
            <a:normAutofit/>
          </a:bodyPr>
          <a:lstStyle/>
          <a:p>
            <a:r>
              <a:rPr lang="en-US" sz="3200" dirty="0" smtClean="0"/>
              <a:t>People who like to be </a:t>
            </a:r>
            <a:r>
              <a:rPr lang="en-US" sz="3200" dirty="0" smtClean="0">
                <a:solidFill>
                  <a:srgbClr val="FFFF00"/>
                </a:solidFill>
              </a:rPr>
              <a:t>independent but </a:t>
            </a:r>
            <a:r>
              <a:rPr lang="en-US" sz="3200" u="sng" dirty="0" smtClean="0">
                <a:solidFill>
                  <a:srgbClr val="FFFF00"/>
                </a:solidFill>
              </a:rPr>
              <a:t>connected</a:t>
            </a:r>
          </a:p>
          <a:p>
            <a:pPr lvl="1"/>
            <a:r>
              <a:rPr lang="en-US" dirty="0" smtClean="0"/>
              <a:t>Resourceful and independent individuals</a:t>
            </a:r>
          </a:p>
          <a:p>
            <a:r>
              <a:rPr lang="en-US" sz="3200" dirty="0" smtClean="0"/>
              <a:t>People that love </a:t>
            </a:r>
            <a:r>
              <a:rPr lang="en-US" sz="3200" dirty="0" smtClean="0">
                <a:solidFill>
                  <a:srgbClr val="FFFF00"/>
                </a:solidFill>
              </a:rPr>
              <a:t>outdoor recreation</a:t>
            </a:r>
            <a:r>
              <a:rPr lang="en-US" sz="3200" dirty="0" smtClean="0"/>
              <a:t> and being close to nature</a:t>
            </a:r>
          </a:p>
          <a:p>
            <a:pPr lvl="1"/>
            <a:r>
              <a:rPr lang="en-US" dirty="0" smtClean="0"/>
              <a:t>Outdoor Life</a:t>
            </a:r>
          </a:p>
          <a:p>
            <a:r>
              <a:rPr lang="en-US" sz="3200" dirty="0" smtClean="0"/>
              <a:t>People that would like to be </a:t>
            </a:r>
            <a:r>
              <a:rPr lang="en-US" sz="3200" dirty="0" smtClean="0">
                <a:solidFill>
                  <a:srgbClr val="FFFF00"/>
                </a:solidFill>
              </a:rPr>
              <a:t>self-sufficient</a:t>
            </a:r>
          </a:p>
          <a:p>
            <a:pPr lvl="1"/>
            <a:r>
              <a:rPr lang="en-US" dirty="0" smtClean="0"/>
              <a:t>Grow your own food, fuel and create your own business</a:t>
            </a:r>
            <a:endParaRPr lang="en-US" dirty="0"/>
          </a:p>
        </p:txBody>
      </p:sp>
      <p:cxnSp>
        <p:nvCxnSpPr>
          <p:cNvPr id="4" name="Straight Connector 3"/>
          <p:cNvCxnSpPr/>
          <p:nvPr/>
        </p:nvCxnSpPr>
        <p:spPr>
          <a:xfrm>
            <a:off x="609598" y="1373930"/>
            <a:ext cx="6287911"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50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elf-Sufficient Life and How to Live It">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63" t="14426" r="18692"/>
          <a:stretch/>
        </p:blipFill>
        <p:spPr bwMode="auto">
          <a:xfrm rot="223623">
            <a:off x="3986588" y="1727200"/>
            <a:ext cx="1952978" cy="2445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ve Acres and Independence: A Handbook for Small Farm Management">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79" r="19086"/>
          <a:stretch/>
        </p:blipFill>
        <p:spPr bwMode="auto">
          <a:xfrm rot="20880791">
            <a:off x="677333" y="2639573"/>
            <a:ext cx="1749778"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Backyard Homestead: Produce all the food you need on just a quarter acre!">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38" t="16522" r="20272"/>
          <a:stretch/>
        </p:blipFill>
        <p:spPr bwMode="auto">
          <a:xfrm rot="21279189">
            <a:off x="5909864" y="3426002"/>
            <a:ext cx="1851379" cy="23853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Homesteading Handbook: A Back to Basics Guide to Growing Your Own Food, Canning, Keeping Chickens, Generating Your Own Energy, Crafting, Herbal Medicine, and More (Back to Basics Guides)">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05" r="14469"/>
          <a:stretch/>
        </p:blipFill>
        <p:spPr bwMode="auto">
          <a:xfrm rot="20805376">
            <a:off x="1873613" y="740657"/>
            <a:ext cx="1998135"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ndamentals of Renewable Energy Processes, Second Edition">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581" t="14941" r="25111"/>
          <a:stretch/>
        </p:blipFill>
        <p:spPr bwMode="auto">
          <a:xfrm rot="719087">
            <a:off x="2190044" y="3917774"/>
            <a:ext cx="1580446" cy="24305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bks5.books.google.com/books?id=jMqsAQZmv5IC&amp;printsec=frontcover&amp;img=1&amp;zoom=1&amp;h=160">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221">
            <a:off x="6284508" y="1223179"/>
            <a:ext cx="1444978" cy="20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59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Creating a Theme-Based Regional Culture</a:t>
            </a:r>
            <a:endParaRPr lang="en-US" sz="3200" dirty="0"/>
          </a:p>
        </p:txBody>
      </p:sp>
      <p:sp>
        <p:nvSpPr>
          <p:cNvPr id="3" name="Content Placeholder 2"/>
          <p:cNvSpPr>
            <a:spLocks noGrp="1"/>
          </p:cNvSpPr>
          <p:nvPr>
            <p:ph idx="1"/>
          </p:nvPr>
        </p:nvSpPr>
        <p:spPr/>
        <p:txBody>
          <a:bodyPr/>
          <a:lstStyle/>
          <a:p>
            <a:r>
              <a:rPr lang="en-US" dirty="0" smtClean="0"/>
              <a:t>Can you create an inexpensive incubator area in your “Technology Park”?</a:t>
            </a:r>
          </a:p>
          <a:p>
            <a:r>
              <a:rPr lang="en-US" dirty="0" smtClean="0"/>
              <a:t>Can you develop educational and training sessions like these?</a:t>
            </a:r>
          </a:p>
          <a:p>
            <a:pPr lvl="1"/>
            <a:r>
              <a:rPr lang="en-US" dirty="0" smtClean="0"/>
              <a:t>“growing your own energy”</a:t>
            </a:r>
          </a:p>
          <a:p>
            <a:pPr lvl="1"/>
            <a:r>
              <a:rPr lang="en-US" dirty="0" smtClean="0"/>
              <a:t>“growing, storing and selling your food”</a:t>
            </a:r>
          </a:p>
          <a:p>
            <a:pPr lvl="1"/>
            <a:r>
              <a:rPr lang="en-US" dirty="0" smtClean="0"/>
              <a:t>“bring your ideas and let’s build your business”</a:t>
            </a:r>
          </a:p>
          <a:p>
            <a:pPr lvl="1"/>
            <a:r>
              <a:rPr lang="en-US" dirty="0" smtClean="0"/>
              <a:t>“boot camp for entrepreneurs”</a:t>
            </a:r>
          </a:p>
          <a:p>
            <a:pPr lvl="1"/>
            <a:endParaRPr lang="en-US" dirty="0"/>
          </a:p>
        </p:txBody>
      </p:sp>
      <p:cxnSp>
        <p:nvCxnSpPr>
          <p:cNvPr id="4" name="Straight Connector 3"/>
          <p:cNvCxnSpPr/>
          <p:nvPr/>
        </p:nvCxnSpPr>
        <p:spPr>
          <a:xfrm>
            <a:off x="688619" y="1325459"/>
            <a:ext cx="6287911"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463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Ray\AppData\Local\Microsoft\Windows\Temporary Internet Files\Content.IE5\REHGAORB\MP9004423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61241" y="930348"/>
            <a:ext cx="7620003" cy="0"/>
          </a:xfrm>
          <a:prstGeom prst="line">
            <a:avLst/>
          </a:prstGeom>
          <a:ln w="28575">
            <a:solidFill>
              <a:srgbClr val="A5002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248355" y="0"/>
            <a:ext cx="8647289" cy="1143000"/>
          </a:xfrm>
          <a:solidFill>
            <a:schemeClr val="accent2">
              <a:lumMod val="40000"/>
              <a:lumOff val="60000"/>
              <a:alpha val="26000"/>
            </a:schemeClr>
          </a:solidFill>
          <a:ln>
            <a:solidFill>
              <a:srgbClr val="002060"/>
            </a:solidFill>
          </a:ln>
          <a:effectLst>
            <a:softEdge rad="63500"/>
          </a:effectLst>
        </p:spPr>
        <p:txBody>
          <a:bodyPr>
            <a:normAutofit fontScale="90000"/>
          </a:bodyPr>
          <a:lstStyle/>
          <a:p>
            <a:r>
              <a:rPr lang="en-US" dirty="0" smtClean="0">
                <a:solidFill>
                  <a:schemeClr val="tx2"/>
                </a:solidFill>
              </a:rPr>
              <a:t>Why?  This certainly is not “High-Tech”…</a:t>
            </a:r>
            <a:endParaRPr lang="en-US" dirty="0">
              <a:solidFill>
                <a:schemeClr val="tx2"/>
              </a:solidFill>
            </a:endParaRPr>
          </a:p>
        </p:txBody>
      </p:sp>
    </p:spTree>
    <p:extLst>
      <p:ext uri="{BB962C8B-B14F-4D97-AF65-F5344CB8AC3E}">
        <p14:creationId xmlns:p14="http://schemas.microsoft.com/office/powerpoint/2010/main" val="4162259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Users\Ray\AppData\Local\Microsoft\Windows\Temporary Internet Files\Content.IE5\JZGV1P71\MP9004430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67"/>
            <a:ext cx="93287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C:\Users\Ray\AppData\Local\Microsoft\Windows\Temporary Internet Files\Content.IE5\71YGY2LR\MP900439266[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87" b="6935"/>
          <a:stretch/>
        </p:blipFill>
        <p:spPr bwMode="auto">
          <a:xfrm>
            <a:off x="7583311" y="462179"/>
            <a:ext cx="1608665" cy="1288266"/>
          </a:xfrm>
          <a:prstGeom prst="rect">
            <a:avLst/>
          </a:prstGeom>
          <a:noFill/>
          <a:ln>
            <a:solidFill>
              <a:schemeClr val="bg1"/>
            </a:solidFill>
          </a:ln>
          <a:effectLst>
            <a:softEdge rad="127000"/>
          </a:effectLst>
          <a:extLst>
            <a:ext uri="{909E8E84-426E-40DD-AFC4-6F175D3DCCD1}">
              <a14:hiddenFill xmlns:a14="http://schemas.microsoft.com/office/drawing/2010/main">
                <a:solidFill>
                  <a:srgbClr val="FFFFFF"/>
                </a:solidFill>
              </a14:hiddenFill>
            </a:ext>
          </a:extLst>
        </p:spPr>
      </p:pic>
      <p:pic>
        <p:nvPicPr>
          <p:cNvPr id="4" name="Picture 3" descr="C:\Users\Ray\AppData\Local\Microsoft\Windows\Temporary Internet Files\Content.IE5\1POSKQ19\MP9004490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643" y="198225"/>
            <a:ext cx="1552220" cy="15522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5" name="Picture 5" descr="C:\Users\Ray\AppData\Local\Microsoft\Windows\Temporary Internet Files\Content.IE5\REHGAORB\MP90040706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221" y="198225"/>
            <a:ext cx="1636889" cy="1091259"/>
          </a:xfrm>
          <a:prstGeom prst="rect">
            <a:avLst/>
          </a:prstGeom>
          <a:noFill/>
          <a:ln>
            <a:solidFill>
              <a:schemeClr val="bg1"/>
            </a:solid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19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49829" y="1132114"/>
            <a:ext cx="6435634" cy="4589417"/>
          </a:xfrm>
          <a:prstGeom prst="rect">
            <a:avLst/>
          </a:prstGeom>
          <a:gradFill>
            <a:gsLst>
              <a:gs pos="0">
                <a:schemeClr val="bg1">
                  <a:lumMod val="98000"/>
                  <a:lumOff val="2000"/>
                  <a:alpha val="21000"/>
                </a:schemeClr>
              </a:gs>
              <a:gs pos="39999">
                <a:schemeClr val="bg1">
                  <a:lumMod val="75000"/>
                  <a:alpha val="18000"/>
                </a:schemeClr>
              </a:gs>
              <a:gs pos="70000">
                <a:schemeClr val="bg1">
                  <a:lumMod val="65000"/>
                  <a:alpha val="14000"/>
                </a:schemeClr>
              </a:gs>
              <a:gs pos="100000">
                <a:schemeClr val="bg1">
                  <a:alpha val="14000"/>
                </a:schemeClr>
              </a:gs>
            </a:gsLst>
            <a:lin ang="5400000" scaled="0"/>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3223" y="1060269"/>
            <a:ext cx="6557554" cy="4737463"/>
          </a:xfrm>
          <a:prstGeom prst="rect">
            <a:avLst/>
          </a:prstGeom>
          <a:noFill/>
          <a:ln w="177800" cap="sq">
            <a:gradFill flip="none" rotWithShape="1">
              <a:gsLst>
                <a:gs pos="0">
                  <a:srgbClr val="FFFFFF">
                    <a:alpha val="57000"/>
                  </a:srgbClr>
                </a:gs>
                <a:gs pos="7001">
                  <a:srgbClr val="E6E6E6">
                    <a:alpha val="74000"/>
                  </a:srgbClr>
                </a:gs>
                <a:gs pos="32001">
                  <a:srgbClr val="7D8496">
                    <a:alpha val="64000"/>
                  </a:srgbClr>
                </a:gs>
                <a:gs pos="47000">
                  <a:srgbClr val="E6E6E6">
                    <a:alpha val="69000"/>
                  </a:srgbClr>
                </a:gs>
                <a:gs pos="85001">
                  <a:srgbClr val="7D8496">
                    <a:alpha val="70000"/>
                  </a:srgbClr>
                </a:gs>
                <a:gs pos="100000">
                  <a:srgbClr val="E6E6E6">
                    <a:alpha val="64000"/>
                  </a:srgbClr>
                </a:gs>
              </a:gsLst>
              <a:lin ang="540000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1704975" y="1590675"/>
            <a:ext cx="4705350" cy="0"/>
          </a:xfrm>
          <a:prstGeom prst="line">
            <a:avLst/>
          </a:prstGeom>
          <a:noFill/>
          <a:ln w="161925" cap="sq">
            <a:gradFill flip="none" rotWithShape="1">
              <a:gsLst>
                <a:gs pos="0">
                  <a:srgbClr val="FFFFFF">
                    <a:alpha val="57000"/>
                  </a:srgbClr>
                </a:gs>
                <a:gs pos="7001">
                  <a:srgbClr val="E6E6E6">
                    <a:alpha val="74000"/>
                  </a:srgbClr>
                </a:gs>
                <a:gs pos="32001">
                  <a:srgbClr val="7D8496">
                    <a:lumMod val="76000"/>
                    <a:lumOff val="2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nvGrpSpPr>
          <p:cNvPr id="65" name="Group 64"/>
          <p:cNvGrpSpPr/>
          <p:nvPr/>
        </p:nvGrpSpPr>
        <p:grpSpPr>
          <a:xfrm>
            <a:off x="1714500" y="2105025"/>
            <a:ext cx="1447800" cy="571500"/>
            <a:chOff x="1714500" y="2105025"/>
            <a:chExt cx="1447800" cy="571500"/>
          </a:xfrm>
        </p:grpSpPr>
        <p:cxnSp>
          <p:nvCxnSpPr>
            <p:cNvPr id="8" name="Straight Connector 7"/>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6" name="Group 65"/>
          <p:cNvGrpSpPr/>
          <p:nvPr/>
        </p:nvGrpSpPr>
        <p:grpSpPr>
          <a:xfrm>
            <a:off x="1714500" y="2958465"/>
            <a:ext cx="1447800" cy="571500"/>
            <a:chOff x="1714500" y="2958465"/>
            <a:chExt cx="1447800" cy="571500"/>
          </a:xfrm>
        </p:grpSpPr>
        <p:cxnSp>
          <p:nvCxnSpPr>
            <p:cNvPr id="21" name="Straight Connector 20"/>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7" name="Group 66"/>
          <p:cNvGrpSpPr/>
          <p:nvPr/>
        </p:nvGrpSpPr>
        <p:grpSpPr>
          <a:xfrm>
            <a:off x="1714500" y="3834765"/>
            <a:ext cx="1447800" cy="571500"/>
            <a:chOff x="1714500" y="3834765"/>
            <a:chExt cx="1447800" cy="571500"/>
          </a:xfrm>
        </p:grpSpPr>
        <p:cxnSp>
          <p:nvCxnSpPr>
            <p:cNvPr id="25" name="Straight Connector 24"/>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8" name="Group 67"/>
          <p:cNvGrpSpPr/>
          <p:nvPr/>
        </p:nvGrpSpPr>
        <p:grpSpPr>
          <a:xfrm>
            <a:off x="1714500" y="4741545"/>
            <a:ext cx="1447800" cy="571500"/>
            <a:chOff x="1714500" y="4741545"/>
            <a:chExt cx="1447800" cy="571500"/>
          </a:xfrm>
        </p:grpSpPr>
        <p:cxnSp>
          <p:nvCxnSpPr>
            <p:cNvPr id="29" name="Straight Connector 28"/>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8" name="Group 97"/>
          <p:cNvGrpSpPr/>
          <p:nvPr/>
        </p:nvGrpSpPr>
        <p:grpSpPr>
          <a:xfrm>
            <a:off x="3829050" y="2105025"/>
            <a:ext cx="1447800" cy="571500"/>
            <a:chOff x="1714500" y="2105025"/>
            <a:chExt cx="1447800" cy="571500"/>
          </a:xfrm>
        </p:grpSpPr>
        <p:cxnSp>
          <p:nvCxnSpPr>
            <p:cNvPr id="99" name="Straight Connector 98"/>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03" name="Group 102"/>
          <p:cNvGrpSpPr/>
          <p:nvPr/>
        </p:nvGrpSpPr>
        <p:grpSpPr>
          <a:xfrm>
            <a:off x="3829050" y="2958465"/>
            <a:ext cx="1447800" cy="571500"/>
            <a:chOff x="1714500" y="2958465"/>
            <a:chExt cx="1447800" cy="571500"/>
          </a:xfrm>
        </p:grpSpPr>
        <p:cxnSp>
          <p:nvCxnSpPr>
            <p:cNvPr id="104" name="Straight Connector 103"/>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08" name="Group 107"/>
          <p:cNvGrpSpPr/>
          <p:nvPr/>
        </p:nvGrpSpPr>
        <p:grpSpPr>
          <a:xfrm>
            <a:off x="3829050" y="3834765"/>
            <a:ext cx="1447800" cy="571500"/>
            <a:chOff x="1714500" y="3834765"/>
            <a:chExt cx="1447800" cy="571500"/>
          </a:xfrm>
        </p:grpSpPr>
        <p:cxnSp>
          <p:nvCxnSpPr>
            <p:cNvPr id="109" name="Straight Connector 108"/>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3" name="Group 112"/>
          <p:cNvGrpSpPr/>
          <p:nvPr/>
        </p:nvGrpSpPr>
        <p:grpSpPr>
          <a:xfrm>
            <a:off x="3829050" y="4741545"/>
            <a:ext cx="1447800" cy="571500"/>
            <a:chOff x="1714500" y="4741545"/>
            <a:chExt cx="1447800" cy="571500"/>
          </a:xfrm>
        </p:grpSpPr>
        <p:cxnSp>
          <p:nvCxnSpPr>
            <p:cNvPr id="114" name="Straight Connector 113"/>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8" name="Group 117"/>
          <p:cNvGrpSpPr/>
          <p:nvPr/>
        </p:nvGrpSpPr>
        <p:grpSpPr>
          <a:xfrm>
            <a:off x="5915025" y="2105025"/>
            <a:ext cx="1447800" cy="571500"/>
            <a:chOff x="1714500" y="2105025"/>
            <a:chExt cx="1447800" cy="571500"/>
          </a:xfrm>
        </p:grpSpPr>
        <p:cxnSp>
          <p:nvCxnSpPr>
            <p:cNvPr id="119" name="Straight Connector 118"/>
            <p:cNvCxnSpPr/>
            <p:nvPr/>
          </p:nvCxnSpPr>
          <p:spPr>
            <a:xfrm>
              <a:off x="1714500" y="2105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p:cNvCxnSpPr/>
            <p:nvPr/>
          </p:nvCxnSpPr>
          <p:spPr>
            <a:xfrm flipH="1">
              <a:off x="1714500" y="228600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p:cNvCxnSpPr/>
            <p:nvPr/>
          </p:nvCxnSpPr>
          <p:spPr>
            <a:xfrm>
              <a:off x="1714500" y="248602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p:cNvCxnSpPr/>
            <p:nvPr/>
          </p:nvCxnSpPr>
          <p:spPr>
            <a:xfrm rot="10800000" flipV="1">
              <a:off x="1714501" y="267069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3" name="Group 122"/>
          <p:cNvGrpSpPr/>
          <p:nvPr/>
        </p:nvGrpSpPr>
        <p:grpSpPr>
          <a:xfrm>
            <a:off x="5915025" y="2958465"/>
            <a:ext cx="1447800" cy="571500"/>
            <a:chOff x="1714500" y="2958465"/>
            <a:chExt cx="1447800" cy="571500"/>
          </a:xfrm>
        </p:grpSpPr>
        <p:cxnSp>
          <p:nvCxnSpPr>
            <p:cNvPr id="124" name="Straight Connector 123"/>
            <p:cNvCxnSpPr/>
            <p:nvPr/>
          </p:nvCxnSpPr>
          <p:spPr>
            <a:xfrm>
              <a:off x="1714500" y="2958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p:cNvCxnSpPr/>
            <p:nvPr/>
          </p:nvCxnSpPr>
          <p:spPr>
            <a:xfrm flipH="1">
              <a:off x="1714500" y="31394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p:cNvCxnSpPr/>
            <p:nvPr/>
          </p:nvCxnSpPr>
          <p:spPr>
            <a:xfrm>
              <a:off x="1714500" y="33394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27" name="Straight Connector 126"/>
            <p:cNvCxnSpPr/>
            <p:nvPr/>
          </p:nvCxnSpPr>
          <p:spPr>
            <a:xfrm rot="10800000" flipV="1">
              <a:off x="1714501" y="35241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28" name="Group 127"/>
          <p:cNvGrpSpPr/>
          <p:nvPr/>
        </p:nvGrpSpPr>
        <p:grpSpPr>
          <a:xfrm>
            <a:off x="5915025" y="3834765"/>
            <a:ext cx="1447800" cy="571500"/>
            <a:chOff x="1714500" y="3834765"/>
            <a:chExt cx="1447800" cy="571500"/>
          </a:xfrm>
        </p:grpSpPr>
        <p:cxnSp>
          <p:nvCxnSpPr>
            <p:cNvPr id="129" name="Straight Connector 128"/>
            <p:cNvCxnSpPr/>
            <p:nvPr/>
          </p:nvCxnSpPr>
          <p:spPr>
            <a:xfrm>
              <a:off x="1714500" y="3834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0" name="Straight Connector 129"/>
            <p:cNvCxnSpPr/>
            <p:nvPr/>
          </p:nvCxnSpPr>
          <p:spPr>
            <a:xfrm flipH="1">
              <a:off x="1714500" y="401574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p:cNvCxnSpPr/>
            <p:nvPr/>
          </p:nvCxnSpPr>
          <p:spPr>
            <a:xfrm>
              <a:off x="1714500" y="421576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p:cNvCxnSpPr/>
            <p:nvPr/>
          </p:nvCxnSpPr>
          <p:spPr>
            <a:xfrm rot="10800000" flipV="1">
              <a:off x="1714501" y="440043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33" name="Group 132"/>
          <p:cNvGrpSpPr/>
          <p:nvPr/>
        </p:nvGrpSpPr>
        <p:grpSpPr>
          <a:xfrm>
            <a:off x="5915025" y="4741545"/>
            <a:ext cx="1447800" cy="571500"/>
            <a:chOff x="1714500" y="4741545"/>
            <a:chExt cx="1447800" cy="571500"/>
          </a:xfrm>
        </p:grpSpPr>
        <p:cxnSp>
          <p:nvCxnSpPr>
            <p:cNvPr id="134" name="Straight Connector 133"/>
            <p:cNvCxnSpPr/>
            <p:nvPr/>
          </p:nvCxnSpPr>
          <p:spPr>
            <a:xfrm>
              <a:off x="1714500" y="4741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p:cNvCxnSpPr/>
            <p:nvPr/>
          </p:nvCxnSpPr>
          <p:spPr>
            <a:xfrm flipH="1">
              <a:off x="1714500" y="4922520"/>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p:cNvCxnSpPr/>
            <p:nvPr/>
          </p:nvCxnSpPr>
          <p:spPr>
            <a:xfrm>
              <a:off x="1714500" y="5122545"/>
              <a:ext cx="1447800" cy="9525"/>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p:cNvCxnSpPr/>
            <p:nvPr/>
          </p:nvCxnSpPr>
          <p:spPr>
            <a:xfrm rot="10800000" flipV="1">
              <a:off x="1714501" y="5307217"/>
              <a:ext cx="885825" cy="5828"/>
            </a:xfrm>
            <a:prstGeom prst="line">
              <a:avLst/>
            </a:prstGeom>
            <a:noFill/>
            <a:ln w="161925" cap="sq">
              <a:gradFill flip="none" rotWithShape="1">
                <a:gsLst>
                  <a:gs pos="0">
                    <a:srgbClr val="FFFFFF">
                      <a:alpha val="57000"/>
                    </a:srgbClr>
                  </a:gs>
                  <a:gs pos="7001">
                    <a:srgbClr val="E6E6E6">
                      <a:alpha val="74000"/>
                    </a:srgbClr>
                  </a:gs>
                  <a:gs pos="32001">
                    <a:srgbClr val="7D8496">
                      <a:lumMod val="56000"/>
                      <a:lumOff val="44000"/>
                      <a:alpha val="77000"/>
                    </a:srgbClr>
                  </a:gs>
                  <a:gs pos="47000">
                    <a:srgbClr val="E6E6E6">
                      <a:alpha val="69000"/>
                    </a:srgbClr>
                  </a:gs>
                  <a:gs pos="85001">
                    <a:srgbClr val="7D8496">
                      <a:alpha val="70000"/>
                    </a:srgbClr>
                  </a:gs>
                  <a:gs pos="100000">
                    <a:srgbClr val="E6E6E6">
                      <a:alpha val="64000"/>
                    </a:srgbClr>
                  </a:gs>
                </a:gsLst>
                <a:lin ang="0" scaled="0"/>
                <a:tileRect r="-100000" b="-100000"/>
              </a:gradFill>
              <a:round/>
            </a:ln>
            <a:effectLst>
              <a:glow rad="127000">
                <a:schemeClr val="bg1">
                  <a:alpha val="5000"/>
                </a:schemeClr>
              </a:glow>
              <a:softEdge rad="38100"/>
            </a:effectLst>
          </p:spPr>
          <p:style>
            <a:lnRef idx="2">
              <a:schemeClr val="accent1">
                <a:shade val="50000"/>
              </a:schemeClr>
            </a:lnRef>
            <a:fillRef idx="1">
              <a:schemeClr val="accent1"/>
            </a:fillRef>
            <a:effectRef idx="0">
              <a:schemeClr val="accent1"/>
            </a:effectRef>
            <a:fontRef idx="minor">
              <a:schemeClr val="lt1"/>
            </a:fontRef>
          </p:style>
        </p:cxnSp>
      </p:grpSp>
      <p:sp>
        <p:nvSpPr>
          <p:cNvPr id="69" name="Text Box 6"/>
          <p:cNvSpPr txBox="1">
            <a:spLocks noChangeArrowheads="1"/>
          </p:cNvSpPr>
          <p:nvPr/>
        </p:nvSpPr>
        <p:spPr bwMode="auto">
          <a:xfrm>
            <a:off x="627081" y="826166"/>
            <a:ext cx="2749471" cy="1200329"/>
          </a:xfrm>
          <a:prstGeom prst="rect">
            <a:avLst/>
          </a:prstGeom>
        </p:spPr>
        <p:txBody>
          <a:bodyPr wrap="none">
            <a:spAutoFit/>
          </a:bodyPr>
          <a:lstStyle/>
          <a:p>
            <a:pPr fontAlgn="base">
              <a:spcBef>
                <a:spcPct val="0"/>
              </a:spcBef>
              <a:spcAft>
                <a:spcPct val="0"/>
              </a:spcAft>
            </a:pPr>
            <a:r>
              <a:rPr lang="en-US" sz="7200" b="1" dirty="0" smtClean="0">
                <a:solidFill>
                  <a:schemeClr val="accent3"/>
                </a:solidFill>
                <a:latin typeface="Arial" pitchFamily="34" charset="0"/>
                <a:cs typeface="Arial" pitchFamily="34" charset="0"/>
              </a:rPr>
              <a:t>BLAH</a:t>
            </a:r>
          </a:p>
        </p:txBody>
      </p:sp>
      <p:sp>
        <p:nvSpPr>
          <p:cNvPr id="76" name="Text Box 15"/>
          <p:cNvSpPr txBox="1">
            <a:spLocks noChangeArrowheads="1"/>
          </p:cNvSpPr>
          <p:nvPr/>
        </p:nvSpPr>
        <p:spPr bwMode="auto">
          <a:xfrm>
            <a:off x="5576092" y="5437250"/>
            <a:ext cx="3889206" cy="1692771"/>
          </a:xfrm>
          <a:prstGeom prst="rect">
            <a:avLst/>
          </a:prstGeom>
        </p:spPr>
        <p:txBody>
          <a:bodyPr wrap="none">
            <a:spAutoFit/>
          </a:bodyPr>
          <a:lstStyle/>
          <a:p>
            <a:pPr fontAlgn="base">
              <a:spcBef>
                <a:spcPct val="0"/>
              </a:spcBef>
              <a:spcAft>
                <a:spcPct val="0"/>
              </a:spcAft>
            </a:pPr>
            <a:r>
              <a:rPr lang="en-US" sz="10400" b="1" dirty="0" smtClean="0">
                <a:solidFill>
                  <a:schemeClr val="accent3"/>
                </a:solidFill>
                <a:latin typeface="Arial" pitchFamily="34" charset="0"/>
                <a:cs typeface="Arial" pitchFamily="34" charset="0"/>
              </a:rPr>
              <a:t>BLAH</a:t>
            </a:r>
          </a:p>
        </p:txBody>
      </p:sp>
      <p:sp>
        <p:nvSpPr>
          <p:cNvPr id="83" name="Text Box 22"/>
          <p:cNvSpPr txBox="1">
            <a:spLocks noChangeArrowheads="1"/>
          </p:cNvSpPr>
          <p:nvPr/>
        </p:nvSpPr>
        <p:spPr bwMode="auto">
          <a:xfrm>
            <a:off x="3010830" y="2752149"/>
            <a:ext cx="1750800" cy="769441"/>
          </a:xfrm>
          <a:prstGeom prst="rect">
            <a:avLst/>
          </a:prstGeom>
        </p:spPr>
        <p:txBody>
          <a:bodyPr wrap="none">
            <a:spAutoFit/>
          </a:bodyPr>
          <a:lstStyle/>
          <a:p>
            <a:pPr fontAlgn="base">
              <a:spcBef>
                <a:spcPct val="0"/>
              </a:spcBef>
              <a:spcAft>
                <a:spcPct val="0"/>
              </a:spcAft>
            </a:pPr>
            <a:r>
              <a:rPr lang="en-US" sz="4400" b="1" dirty="0" smtClean="0">
                <a:solidFill>
                  <a:schemeClr val="accent3"/>
                </a:solidFill>
                <a:latin typeface="Arial" pitchFamily="34" charset="0"/>
                <a:cs typeface="Arial" pitchFamily="34" charset="0"/>
              </a:rPr>
              <a:t>BLAH</a:t>
            </a:r>
          </a:p>
        </p:txBody>
      </p:sp>
      <p:sp>
        <p:nvSpPr>
          <p:cNvPr id="86" name="Text Box 25"/>
          <p:cNvSpPr txBox="1">
            <a:spLocks noChangeArrowheads="1"/>
          </p:cNvSpPr>
          <p:nvPr/>
        </p:nvSpPr>
        <p:spPr bwMode="auto">
          <a:xfrm>
            <a:off x="6212125" y="1901256"/>
            <a:ext cx="1750800" cy="769441"/>
          </a:xfrm>
          <a:prstGeom prst="rect">
            <a:avLst/>
          </a:prstGeom>
        </p:spPr>
        <p:txBody>
          <a:bodyPr wrap="none">
            <a:spAutoFit/>
          </a:bodyPr>
          <a:lstStyle/>
          <a:p>
            <a:pPr fontAlgn="base">
              <a:spcBef>
                <a:spcPct val="0"/>
              </a:spcBef>
              <a:spcAft>
                <a:spcPct val="0"/>
              </a:spcAft>
            </a:pPr>
            <a:r>
              <a:rPr lang="en-US" sz="4400" b="1" dirty="0" smtClean="0">
                <a:solidFill>
                  <a:schemeClr val="accent3"/>
                </a:solidFill>
                <a:latin typeface="Arial" pitchFamily="34" charset="0"/>
                <a:cs typeface="Arial" pitchFamily="34" charset="0"/>
              </a:rPr>
              <a:t>BLAH</a:t>
            </a:r>
          </a:p>
        </p:txBody>
      </p:sp>
      <p:sp>
        <p:nvSpPr>
          <p:cNvPr id="89" name="Text Box 28"/>
          <p:cNvSpPr txBox="1">
            <a:spLocks noChangeArrowheads="1"/>
          </p:cNvSpPr>
          <p:nvPr/>
        </p:nvSpPr>
        <p:spPr bwMode="auto">
          <a:xfrm>
            <a:off x="8196286" y="3545201"/>
            <a:ext cx="3614715" cy="1573148"/>
          </a:xfrm>
          <a:prstGeom prst="rect">
            <a:avLst/>
          </a:prstGeom>
        </p:spPr>
        <p:txBody>
          <a:bodyPr wrap="none">
            <a:spAutoFit/>
          </a:bodyPr>
          <a:lstStyle/>
          <a:p>
            <a:pPr fontAlgn="base">
              <a:spcBef>
                <a:spcPct val="0"/>
              </a:spcBef>
              <a:spcAft>
                <a:spcPct val="0"/>
              </a:spcAft>
            </a:pPr>
            <a:r>
              <a:rPr lang="en-US" sz="9600" b="1" dirty="0" smtClean="0">
                <a:solidFill>
                  <a:srgbClr val="FFFFFF"/>
                </a:solidFill>
                <a:latin typeface="Arial" pitchFamily="34" charset="0"/>
                <a:cs typeface="Arial" pitchFamily="34" charset="0"/>
              </a:rPr>
              <a:t>BLAH</a:t>
            </a:r>
          </a:p>
        </p:txBody>
      </p:sp>
      <p:sp>
        <p:nvSpPr>
          <p:cNvPr id="90" name="Text Box 29"/>
          <p:cNvSpPr txBox="1">
            <a:spLocks noChangeArrowheads="1"/>
          </p:cNvSpPr>
          <p:nvPr/>
        </p:nvSpPr>
        <p:spPr bwMode="auto">
          <a:xfrm>
            <a:off x="2244177" y="6088559"/>
            <a:ext cx="1750800" cy="769441"/>
          </a:xfrm>
          <a:prstGeom prst="rect">
            <a:avLst/>
          </a:prstGeom>
        </p:spPr>
        <p:txBody>
          <a:bodyPr wrap="none">
            <a:spAutoFit/>
          </a:bodyPr>
          <a:lstStyle/>
          <a:p>
            <a:pPr fontAlgn="base">
              <a:spcBef>
                <a:spcPct val="0"/>
              </a:spcBef>
              <a:spcAft>
                <a:spcPct val="0"/>
              </a:spcAft>
            </a:pPr>
            <a:r>
              <a:rPr lang="en-US" sz="4400" b="1" dirty="0" smtClean="0">
                <a:solidFill>
                  <a:srgbClr val="FFFFFF"/>
                </a:solidFill>
                <a:latin typeface="Arial" pitchFamily="34" charset="0"/>
                <a:cs typeface="Arial" pitchFamily="34" charset="0"/>
              </a:rPr>
              <a:t>BLAH</a:t>
            </a:r>
          </a:p>
        </p:txBody>
      </p:sp>
      <p:sp>
        <p:nvSpPr>
          <p:cNvPr id="93" name="Text Box 32"/>
          <p:cNvSpPr txBox="1">
            <a:spLocks noChangeArrowheads="1"/>
          </p:cNvSpPr>
          <p:nvPr/>
        </p:nvSpPr>
        <p:spPr bwMode="auto">
          <a:xfrm>
            <a:off x="-617612" y="-643582"/>
            <a:ext cx="3614715" cy="1573148"/>
          </a:xfrm>
          <a:prstGeom prst="rect">
            <a:avLst/>
          </a:prstGeom>
        </p:spPr>
        <p:txBody>
          <a:bodyPr wrap="none">
            <a:spAutoFit/>
          </a:bodyPr>
          <a:lstStyle/>
          <a:p>
            <a:pPr fontAlgn="base">
              <a:spcBef>
                <a:spcPct val="0"/>
              </a:spcBef>
              <a:spcAft>
                <a:spcPct val="0"/>
              </a:spcAft>
            </a:pPr>
            <a:r>
              <a:rPr lang="en-US" sz="9600" b="1" dirty="0" smtClean="0">
                <a:solidFill>
                  <a:srgbClr val="FFFFFF"/>
                </a:solidFill>
                <a:latin typeface="Arial" pitchFamily="34" charset="0"/>
                <a:cs typeface="Arial" pitchFamily="34" charset="0"/>
              </a:rPr>
              <a:t>BLAH</a:t>
            </a:r>
          </a:p>
        </p:txBody>
      </p:sp>
      <p:pic>
        <p:nvPicPr>
          <p:cNvPr id="97" name="33-37_Your Audience Didn'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7112000"/>
            <a:ext cx="304800" cy="304800"/>
          </a:xfrm>
          <a:prstGeom prst="rect">
            <a:avLst/>
          </a:prstGeom>
        </p:spPr>
      </p:pic>
      <p:sp>
        <p:nvSpPr>
          <p:cNvPr id="138" name="Freeform 6"/>
          <p:cNvSpPr>
            <a:spLocks noEditPoints="1"/>
          </p:cNvSpPr>
          <p:nvPr/>
        </p:nvSpPr>
        <p:spPr bwMode="auto">
          <a:xfrm>
            <a:off x="605725" y="4620472"/>
            <a:ext cx="2198499" cy="795102"/>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6"/>
          <p:cNvSpPr>
            <a:spLocks noEditPoints="1"/>
          </p:cNvSpPr>
          <p:nvPr/>
        </p:nvSpPr>
        <p:spPr bwMode="auto">
          <a:xfrm>
            <a:off x="5256789" y="2860266"/>
            <a:ext cx="2939497" cy="1063089"/>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4"/>
          <p:cNvGrpSpPr>
            <a:grpSpLocks noChangeAspect="1"/>
          </p:cNvGrpSpPr>
          <p:nvPr/>
        </p:nvGrpSpPr>
        <p:grpSpPr bwMode="auto">
          <a:xfrm>
            <a:off x="3860800" y="400050"/>
            <a:ext cx="814388" cy="315913"/>
            <a:chOff x="2432" y="252"/>
            <a:chExt cx="513" cy="199"/>
          </a:xfrm>
        </p:grpSpPr>
        <p:sp>
          <p:nvSpPr>
            <p:cNvPr id="3" name="AutoShape 3"/>
            <p:cNvSpPr>
              <a:spLocks noChangeAspect="1" noChangeArrowheads="1" noTextEdit="1"/>
            </p:cNvSpPr>
            <p:nvPr/>
          </p:nvSpPr>
          <p:spPr bwMode="auto">
            <a:xfrm>
              <a:off x="2432" y="252"/>
              <a:ext cx="513" cy="199"/>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4" name="Freeform 5"/>
            <p:cNvSpPr>
              <a:spLocks/>
            </p:cNvSpPr>
            <p:nvPr/>
          </p:nvSpPr>
          <p:spPr bwMode="auto">
            <a:xfrm>
              <a:off x="2822" y="250"/>
              <a:ext cx="134" cy="201"/>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noEditPoints="1"/>
            </p:cNvSpPr>
            <p:nvPr/>
          </p:nvSpPr>
          <p:spPr bwMode="auto">
            <a:xfrm>
              <a:off x="2432" y="261"/>
              <a:ext cx="137" cy="190"/>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p:nvSpPr>
          <p:spPr bwMode="auto">
            <a:xfrm>
              <a:off x="2596" y="259"/>
              <a:ext cx="46" cy="176"/>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noEditPoints="1"/>
            </p:cNvSpPr>
            <p:nvPr/>
          </p:nvSpPr>
          <p:spPr bwMode="auto">
            <a:xfrm>
              <a:off x="2639" y="325"/>
              <a:ext cx="156" cy="124"/>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18"/>
          <p:cNvGrpSpPr>
            <a:grpSpLocks noChangeAspect="1"/>
          </p:cNvGrpSpPr>
          <p:nvPr/>
        </p:nvGrpSpPr>
        <p:grpSpPr bwMode="auto">
          <a:xfrm>
            <a:off x="3940175" y="547688"/>
            <a:ext cx="1397000" cy="539750"/>
            <a:chOff x="2482" y="345"/>
            <a:chExt cx="880" cy="340"/>
          </a:xfrm>
        </p:grpSpPr>
        <p:sp>
          <p:nvSpPr>
            <p:cNvPr id="34" name="AutoShape 17"/>
            <p:cNvSpPr>
              <a:spLocks noChangeAspect="1" noChangeArrowheads="1" noTextEdit="1"/>
            </p:cNvSpPr>
            <p:nvPr/>
          </p:nvSpPr>
          <p:spPr bwMode="auto">
            <a:xfrm>
              <a:off x="2482" y="345"/>
              <a:ext cx="880" cy="340"/>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9"/>
            <p:cNvSpPr>
              <a:spLocks/>
            </p:cNvSpPr>
            <p:nvPr/>
          </p:nvSpPr>
          <p:spPr bwMode="auto">
            <a:xfrm>
              <a:off x="3151" y="341"/>
              <a:ext cx="231" cy="344"/>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sp>
          <p:nvSpPr>
            <p:cNvPr id="36" name="Freeform 20"/>
            <p:cNvSpPr>
              <a:spLocks noEditPoints="1"/>
            </p:cNvSpPr>
            <p:nvPr/>
          </p:nvSpPr>
          <p:spPr bwMode="auto">
            <a:xfrm>
              <a:off x="2482" y="361"/>
              <a:ext cx="235" cy="324"/>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1"/>
            <p:cNvSpPr>
              <a:spLocks/>
            </p:cNvSpPr>
            <p:nvPr/>
          </p:nvSpPr>
          <p:spPr bwMode="auto">
            <a:xfrm>
              <a:off x="2764" y="357"/>
              <a:ext cx="78" cy="301"/>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2"/>
            <p:cNvSpPr>
              <a:spLocks noEditPoints="1"/>
            </p:cNvSpPr>
            <p:nvPr/>
          </p:nvSpPr>
          <p:spPr bwMode="auto">
            <a:xfrm>
              <a:off x="2838" y="470"/>
              <a:ext cx="266" cy="21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25"/>
          <p:cNvGrpSpPr>
            <a:grpSpLocks noChangeAspect="1"/>
          </p:cNvGrpSpPr>
          <p:nvPr/>
        </p:nvGrpSpPr>
        <p:grpSpPr bwMode="auto">
          <a:xfrm>
            <a:off x="4233863" y="865188"/>
            <a:ext cx="1836737" cy="711200"/>
            <a:chOff x="2667" y="545"/>
            <a:chExt cx="1157" cy="448"/>
          </a:xfrm>
        </p:grpSpPr>
        <p:sp>
          <p:nvSpPr>
            <p:cNvPr id="40" name="AutoShape 24"/>
            <p:cNvSpPr>
              <a:spLocks noChangeAspect="1" noChangeArrowheads="1" noTextEdit="1"/>
            </p:cNvSpPr>
            <p:nvPr/>
          </p:nvSpPr>
          <p:spPr bwMode="auto">
            <a:xfrm>
              <a:off x="2667" y="545"/>
              <a:ext cx="1157" cy="448"/>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6"/>
            <p:cNvSpPr>
              <a:spLocks/>
            </p:cNvSpPr>
            <p:nvPr/>
          </p:nvSpPr>
          <p:spPr bwMode="auto">
            <a:xfrm>
              <a:off x="3546" y="540"/>
              <a:ext cx="304" cy="453"/>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sp>
          <p:nvSpPr>
            <p:cNvPr id="42" name="Freeform 27"/>
            <p:cNvSpPr>
              <a:spLocks noEditPoints="1"/>
            </p:cNvSpPr>
            <p:nvPr/>
          </p:nvSpPr>
          <p:spPr bwMode="auto">
            <a:xfrm>
              <a:off x="2667" y="566"/>
              <a:ext cx="309" cy="427"/>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8"/>
            <p:cNvSpPr>
              <a:spLocks/>
            </p:cNvSpPr>
            <p:nvPr/>
          </p:nvSpPr>
          <p:spPr bwMode="auto">
            <a:xfrm>
              <a:off x="3037" y="561"/>
              <a:ext cx="103" cy="396"/>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9"/>
            <p:cNvSpPr>
              <a:spLocks noEditPoints="1"/>
            </p:cNvSpPr>
            <p:nvPr/>
          </p:nvSpPr>
          <p:spPr bwMode="auto">
            <a:xfrm>
              <a:off x="3135" y="710"/>
              <a:ext cx="350" cy="278"/>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39"/>
          <p:cNvGrpSpPr>
            <a:grpSpLocks noChangeAspect="1"/>
          </p:cNvGrpSpPr>
          <p:nvPr/>
        </p:nvGrpSpPr>
        <p:grpSpPr bwMode="auto">
          <a:xfrm>
            <a:off x="6065838" y="33338"/>
            <a:ext cx="3379787" cy="1114425"/>
            <a:chOff x="3821" y="21"/>
            <a:chExt cx="2129" cy="702"/>
          </a:xfrm>
        </p:grpSpPr>
        <p:sp>
          <p:nvSpPr>
            <p:cNvPr id="52" name="AutoShape 38"/>
            <p:cNvSpPr>
              <a:spLocks noChangeAspect="1" noChangeArrowheads="1" noTextEdit="1"/>
            </p:cNvSpPr>
            <p:nvPr/>
          </p:nvSpPr>
          <p:spPr bwMode="auto">
            <a:xfrm>
              <a:off x="3821" y="21"/>
              <a:ext cx="2129" cy="702"/>
            </a:xfrm>
            <a:prstGeom prst="rect">
              <a:avLst/>
            </a:prstGeom>
          </p:spPr>
          <p:txBody>
            <a:bodyPr vert="horz" wrap="square" lIns="91440" tIns="45720" rIns="91440" bIns="45720" numCol="1" anchor="t" anchorCtr="0" compatLnSpc="1">
              <a:prstTxWarp prst="textNoShape">
                <a:avLst/>
              </a:prstTxWarp>
            </a:bodyPr>
            <a:lstStyle/>
            <a:p>
              <a:endParaRPr lang="en-US" dirty="0"/>
            </a:p>
          </p:txBody>
        </p:sp>
        <p:sp>
          <p:nvSpPr>
            <p:cNvPr id="53" name="Freeform 40"/>
            <p:cNvSpPr>
              <a:spLocks noEditPoints="1"/>
            </p:cNvSpPr>
            <p:nvPr/>
          </p:nvSpPr>
          <p:spPr bwMode="auto">
            <a:xfrm>
              <a:off x="4193" y="164"/>
              <a:ext cx="134" cy="108"/>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08CFED"/>
            </a:solidFill>
          </p:spPr>
          <p:txBody>
            <a:bodyPr vert="horz" wrap="square" lIns="91440" tIns="45720" rIns="91440" bIns="45720" numCol="1" anchor="t" anchorCtr="0" compatLnSpc="1">
              <a:prstTxWarp prst="textNoShape">
                <a:avLst/>
              </a:prstTxWarp>
            </a:bodyPr>
            <a:lstStyle/>
            <a:p>
              <a:endParaRPr lang="en-US" dirty="0"/>
            </a:p>
          </p:txBody>
        </p:sp>
        <p:sp>
          <p:nvSpPr>
            <p:cNvPr id="54" name="Freeform 41"/>
            <p:cNvSpPr>
              <a:spLocks noEditPoints="1"/>
            </p:cNvSpPr>
            <p:nvPr/>
          </p:nvSpPr>
          <p:spPr bwMode="auto">
            <a:xfrm>
              <a:off x="5158" y="268"/>
              <a:ext cx="156" cy="134"/>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2"/>
            <p:cNvSpPr>
              <a:spLocks noEditPoints="1"/>
            </p:cNvSpPr>
            <p:nvPr/>
          </p:nvSpPr>
          <p:spPr bwMode="auto">
            <a:xfrm>
              <a:off x="4219" y="385"/>
              <a:ext cx="152" cy="152"/>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3"/>
            <p:cNvSpPr>
              <a:spLocks noEditPoints="1"/>
            </p:cNvSpPr>
            <p:nvPr/>
          </p:nvSpPr>
          <p:spPr bwMode="auto">
            <a:xfrm>
              <a:off x="3821" y="8"/>
              <a:ext cx="2129" cy="715"/>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46"/>
          <p:cNvGrpSpPr>
            <a:grpSpLocks noChangeAspect="1"/>
          </p:cNvGrpSpPr>
          <p:nvPr/>
        </p:nvGrpSpPr>
        <p:grpSpPr bwMode="auto">
          <a:xfrm>
            <a:off x="7754938" y="1355725"/>
            <a:ext cx="1171575" cy="460375"/>
            <a:chOff x="4885" y="854"/>
            <a:chExt cx="738" cy="290"/>
          </a:xfrm>
        </p:grpSpPr>
        <p:sp>
          <p:nvSpPr>
            <p:cNvPr id="58" name="AutoShape 45"/>
            <p:cNvSpPr>
              <a:spLocks noChangeAspect="1" noChangeArrowheads="1" noTextEdit="1"/>
            </p:cNvSpPr>
            <p:nvPr/>
          </p:nvSpPr>
          <p:spPr bwMode="auto">
            <a:xfrm>
              <a:off x="4885" y="854"/>
              <a:ext cx="738" cy="290"/>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47"/>
            <p:cNvSpPr>
              <a:spLocks noEditPoints="1"/>
            </p:cNvSpPr>
            <p:nvPr/>
          </p:nvSpPr>
          <p:spPr bwMode="auto">
            <a:xfrm>
              <a:off x="4883" y="852"/>
              <a:ext cx="744" cy="290"/>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grpSp>
      <p:grpSp>
        <p:nvGrpSpPr>
          <p:cNvPr id="60" name="Group 50"/>
          <p:cNvGrpSpPr>
            <a:grpSpLocks noChangeAspect="1"/>
          </p:cNvGrpSpPr>
          <p:nvPr/>
        </p:nvGrpSpPr>
        <p:grpSpPr bwMode="auto">
          <a:xfrm>
            <a:off x="8637588" y="2238375"/>
            <a:ext cx="2057400" cy="808038"/>
            <a:chOff x="5441" y="1410"/>
            <a:chExt cx="1296" cy="509"/>
          </a:xfrm>
        </p:grpSpPr>
        <p:sp>
          <p:nvSpPr>
            <p:cNvPr id="61" name="AutoShape 49"/>
            <p:cNvSpPr>
              <a:spLocks noChangeAspect="1" noChangeArrowheads="1" noTextEdit="1"/>
            </p:cNvSpPr>
            <p:nvPr/>
          </p:nvSpPr>
          <p:spPr bwMode="auto">
            <a:xfrm>
              <a:off x="5441" y="1410"/>
              <a:ext cx="1296" cy="509"/>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1"/>
            <p:cNvSpPr>
              <a:spLocks noEditPoints="1"/>
            </p:cNvSpPr>
            <p:nvPr/>
          </p:nvSpPr>
          <p:spPr bwMode="auto">
            <a:xfrm>
              <a:off x="5438" y="1407"/>
              <a:ext cx="1306" cy="509"/>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54"/>
          <p:cNvGrpSpPr>
            <a:grpSpLocks noChangeAspect="1"/>
          </p:cNvGrpSpPr>
          <p:nvPr/>
        </p:nvGrpSpPr>
        <p:grpSpPr bwMode="auto">
          <a:xfrm>
            <a:off x="3713163" y="1811338"/>
            <a:ext cx="1906587" cy="720725"/>
            <a:chOff x="2339" y="1141"/>
            <a:chExt cx="1201" cy="454"/>
          </a:xfrm>
        </p:grpSpPr>
        <p:sp>
          <p:nvSpPr>
            <p:cNvPr id="64" name="AutoShape 53"/>
            <p:cNvSpPr>
              <a:spLocks noChangeAspect="1" noChangeArrowheads="1" noTextEdit="1"/>
            </p:cNvSpPr>
            <p:nvPr/>
          </p:nvSpPr>
          <p:spPr bwMode="auto">
            <a:xfrm>
              <a:off x="2339" y="1141"/>
              <a:ext cx="1201" cy="454"/>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55"/>
            <p:cNvSpPr>
              <a:spLocks noEditPoints="1"/>
            </p:cNvSpPr>
            <p:nvPr/>
          </p:nvSpPr>
          <p:spPr bwMode="auto">
            <a:xfrm>
              <a:off x="2983" y="1252"/>
              <a:ext cx="124" cy="113"/>
            </a:xfrm>
            <a:custGeom>
              <a:avLst/>
              <a:gdLst/>
              <a:ahLst/>
              <a:cxnLst>
                <a:cxn ang="0">
                  <a:pos x="38" y="2"/>
                </a:cxn>
                <a:cxn ang="0">
                  <a:pos x="45" y="23"/>
                </a:cxn>
                <a:cxn ang="0">
                  <a:pos x="14" y="36"/>
                </a:cxn>
                <a:cxn ang="0">
                  <a:pos x="22" y="3"/>
                </a:cxn>
                <a:cxn ang="0">
                  <a:pos x="38" y="2"/>
                </a:cxn>
                <a:cxn ang="0">
                  <a:pos x="30" y="30"/>
                </a:cxn>
                <a:cxn ang="0">
                  <a:pos x="33" y="7"/>
                </a:cxn>
                <a:cxn ang="0">
                  <a:pos x="30" y="30"/>
                </a:cxn>
              </a:cxnLst>
              <a:rect l="0" t="0" r="r" b="b"/>
              <a:pathLst>
                <a:path w="46" h="42">
                  <a:moveTo>
                    <a:pt x="38" y="2"/>
                  </a:moveTo>
                  <a:cubicBezTo>
                    <a:pt x="43" y="10"/>
                    <a:pt x="46" y="16"/>
                    <a:pt x="45" y="23"/>
                  </a:cubicBezTo>
                  <a:cubicBezTo>
                    <a:pt x="43" y="34"/>
                    <a:pt x="23" y="42"/>
                    <a:pt x="14" y="36"/>
                  </a:cubicBezTo>
                  <a:cubicBezTo>
                    <a:pt x="0" y="26"/>
                    <a:pt x="9" y="12"/>
                    <a:pt x="22" y="3"/>
                  </a:cubicBezTo>
                  <a:cubicBezTo>
                    <a:pt x="25" y="1"/>
                    <a:pt x="33" y="0"/>
                    <a:pt x="38" y="2"/>
                  </a:cubicBezTo>
                  <a:close/>
                  <a:moveTo>
                    <a:pt x="30" y="30"/>
                  </a:moveTo>
                  <a:cubicBezTo>
                    <a:pt x="35" y="25"/>
                    <a:pt x="40" y="13"/>
                    <a:pt x="33" y="7"/>
                  </a:cubicBezTo>
                  <a:cubicBezTo>
                    <a:pt x="19" y="7"/>
                    <a:pt x="5" y="36"/>
                    <a:pt x="30" y="3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84" name="Freeform 56"/>
            <p:cNvSpPr>
              <a:spLocks noEditPoints="1"/>
            </p:cNvSpPr>
            <p:nvPr/>
          </p:nvSpPr>
          <p:spPr bwMode="auto">
            <a:xfrm>
              <a:off x="2490" y="1395"/>
              <a:ext cx="125" cy="130"/>
            </a:xfrm>
            <a:custGeom>
              <a:avLst/>
              <a:gdLst/>
              <a:ahLst/>
              <a:cxnLst>
                <a:cxn ang="0">
                  <a:pos x="27" y="1"/>
                </a:cxn>
                <a:cxn ang="0">
                  <a:pos x="29" y="0"/>
                </a:cxn>
                <a:cxn ang="0">
                  <a:pos x="41" y="11"/>
                </a:cxn>
                <a:cxn ang="0">
                  <a:pos x="6" y="36"/>
                </a:cxn>
                <a:cxn ang="0">
                  <a:pos x="3" y="28"/>
                </a:cxn>
                <a:cxn ang="0">
                  <a:pos x="27" y="1"/>
                </a:cxn>
                <a:cxn ang="0">
                  <a:pos x="12" y="24"/>
                </a:cxn>
                <a:cxn ang="0">
                  <a:pos x="31" y="10"/>
                </a:cxn>
                <a:cxn ang="0">
                  <a:pos x="12" y="24"/>
                </a:cxn>
              </a:cxnLst>
              <a:rect l="0" t="0" r="r" b="b"/>
              <a:pathLst>
                <a:path w="46" h="48">
                  <a:moveTo>
                    <a:pt x="27" y="1"/>
                  </a:moveTo>
                  <a:cubicBezTo>
                    <a:pt x="28" y="1"/>
                    <a:pt x="28" y="0"/>
                    <a:pt x="29" y="0"/>
                  </a:cubicBezTo>
                  <a:cubicBezTo>
                    <a:pt x="35" y="2"/>
                    <a:pt x="40" y="8"/>
                    <a:pt x="41" y="11"/>
                  </a:cubicBezTo>
                  <a:cubicBezTo>
                    <a:pt x="46" y="26"/>
                    <a:pt x="20" y="48"/>
                    <a:pt x="6" y="36"/>
                  </a:cubicBezTo>
                  <a:cubicBezTo>
                    <a:pt x="4" y="34"/>
                    <a:pt x="3" y="30"/>
                    <a:pt x="3" y="28"/>
                  </a:cubicBezTo>
                  <a:cubicBezTo>
                    <a:pt x="0" y="14"/>
                    <a:pt x="14" y="1"/>
                    <a:pt x="27" y="1"/>
                  </a:cubicBezTo>
                  <a:close/>
                  <a:moveTo>
                    <a:pt x="12" y="24"/>
                  </a:moveTo>
                  <a:cubicBezTo>
                    <a:pt x="14" y="41"/>
                    <a:pt x="42" y="24"/>
                    <a:pt x="31" y="10"/>
                  </a:cubicBezTo>
                  <a:cubicBezTo>
                    <a:pt x="23" y="13"/>
                    <a:pt x="10" y="12"/>
                    <a:pt x="12" y="24"/>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57"/>
            <p:cNvSpPr>
              <a:spLocks noEditPoints="1"/>
            </p:cNvSpPr>
            <p:nvPr/>
          </p:nvSpPr>
          <p:spPr bwMode="auto">
            <a:xfrm>
              <a:off x="2501" y="1217"/>
              <a:ext cx="119" cy="111"/>
            </a:xfrm>
            <a:custGeom>
              <a:avLst/>
              <a:gdLst/>
              <a:ahLst/>
              <a:cxnLst>
                <a:cxn ang="0">
                  <a:pos x="23" y="3"/>
                </a:cxn>
                <a:cxn ang="0">
                  <a:pos x="40" y="18"/>
                </a:cxn>
                <a:cxn ang="0">
                  <a:pos x="13" y="39"/>
                </a:cxn>
                <a:cxn ang="0">
                  <a:pos x="0" y="25"/>
                </a:cxn>
                <a:cxn ang="0">
                  <a:pos x="23" y="3"/>
                </a:cxn>
                <a:cxn ang="0">
                  <a:pos x="10" y="27"/>
                </a:cxn>
                <a:cxn ang="0">
                  <a:pos x="18" y="30"/>
                </a:cxn>
                <a:cxn ang="0">
                  <a:pos x="25" y="12"/>
                </a:cxn>
                <a:cxn ang="0">
                  <a:pos x="10" y="27"/>
                </a:cxn>
              </a:cxnLst>
              <a:rect l="0" t="0" r="r" b="b"/>
              <a:pathLst>
                <a:path w="44" h="41">
                  <a:moveTo>
                    <a:pt x="23" y="3"/>
                  </a:moveTo>
                  <a:cubicBezTo>
                    <a:pt x="35" y="0"/>
                    <a:pt x="44" y="6"/>
                    <a:pt x="40" y="18"/>
                  </a:cubicBezTo>
                  <a:cubicBezTo>
                    <a:pt x="37" y="27"/>
                    <a:pt x="22" y="41"/>
                    <a:pt x="13" y="39"/>
                  </a:cubicBezTo>
                  <a:cubicBezTo>
                    <a:pt x="8" y="39"/>
                    <a:pt x="1" y="34"/>
                    <a:pt x="0" y="25"/>
                  </a:cubicBezTo>
                  <a:cubicBezTo>
                    <a:pt x="0" y="14"/>
                    <a:pt x="13" y="5"/>
                    <a:pt x="23" y="3"/>
                  </a:cubicBezTo>
                  <a:close/>
                  <a:moveTo>
                    <a:pt x="10" y="27"/>
                  </a:moveTo>
                  <a:cubicBezTo>
                    <a:pt x="13" y="28"/>
                    <a:pt x="15" y="29"/>
                    <a:pt x="18" y="30"/>
                  </a:cubicBezTo>
                  <a:cubicBezTo>
                    <a:pt x="23" y="27"/>
                    <a:pt x="32" y="18"/>
                    <a:pt x="25" y="12"/>
                  </a:cubicBezTo>
                  <a:cubicBezTo>
                    <a:pt x="15" y="12"/>
                    <a:pt x="12" y="19"/>
                    <a:pt x="10" y="27"/>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58"/>
            <p:cNvSpPr>
              <a:spLocks noEditPoints="1"/>
            </p:cNvSpPr>
            <p:nvPr/>
          </p:nvSpPr>
          <p:spPr bwMode="auto">
            <a:xfrm>
              <a:off x="2328" y="1141"/>
              <a:ext cx="866" cy="454"/>
            </a:xfrm>
            <a:custGeom>
              <a:avLst/>
              <a:gdLst/>
              <a:ahLst/>
              <a:cxnLst>
                <a:cxn ang="0">
                  <a:pos x="258" y="112"/>
                </a:cxn>
                <a:cxn ang="0">
                  <a:pos x="192" y="159"/>
                </a:cxn>
                <a:cxn ang="0">
                  <a:pos x="147" y="159"/>
                </a:cxn>
                <a:cxn ang="0">
                  <a:pos x="120" y="141"/>
                </a:cxn>
                <a:cxn ang="0">
                  <a:pos x="21" y="161"/>
                </a:cxn>
                <a:cxn ang="0">
                  <a:pos x="129" y="108"/>
                </a:cxn>
                <a:cxn ang="0">
                  <a:pos x="61" y="91"/>
                </a:cxn>
                <a:cxn ang="0">
                  <a:pos x="122" y="33"/>
                </a:cxn>
                <a:cxn ang="0">
                  <a:pos x="23" y="140"/>
                </a:cxn>
                <a:cxn ang="0">
                  <a:pos x="20" y="87"/>
                </a:cxn>
                <a:cxn ang="0">
                  <a:pos x="36" y="32"/>
                </a:cxn>
                <a:cxn ang="0">
                  <a:pos x="89" y="11"/>
                </a:cxn>
                <a:cxn ang="0">
                  <a:pos x="140" y="31"/>
                </a:cxn>
                <a:cxn ang="0">
                  <a:pos x="111" y="77"/>
                </a:cxn>
                <a:cxn ang="0">
                  <a:pos x="177" y="10"/>
                </a:cxn>
                <a:cxn ang="0">
                  <a:pos x="196" y="83"/>
                </a:cxn>
                <a:cxn ang="0">
                  <a:pos x="208" y="90"/>
                </a:cxn>
                <a:cxn ang="0">
                  <a:pos x="245" y="25"/>
                </a:cxn>
                <a:cxn ang="0">
                  <a:pos x="320" y="19"/>
                </a:cxn>
                <a:cxn ang="0">
                  <a:pos x="300" y="149"/>
                </a:cxn>
                <a:cxn ang="0">
                  <a:pos x="234" y="57"/>
                </a:cxn>
                <a:cxn ang="0">
                  <a:pos x="225" y="95"/>
                </a:cxn>
                <a:cxn ang="0">
                  <a:pos x="235" y="111"/>
                </a:cxn>
                <a:cxn ang="0">
                  <a:pos x="260" y="138"/>
                </a:cxn>
                <a:cxn ang="0">
                  <a:pos x="307" y="75"/>
                </a:cxn>
                <a:cxn ang="0">
                  <a:pos x="312" y="62"/>
                </a:cxn>
                <a:cxn ang="0">
                  <a:pos x="315" y="22"/>
                </a:cxn>
                <a:cxn ang="0">
                  <a:pos x="189" y="19"/>
                </a:cxn>
                <a:cxn ang="0">
                  <a:pos x="163" y="70"/>
                </a:cxn>
                <a:cxn ang="0">
                  <a:pos x="211" y="105"/>
                </a:cxn>
                <a:cxn ang="0">
                  <a:pos x="207" y="22"/>
                </a:cxn>
                <a:cxn ang="0">
                  <a:pos x="127" y="26"/>
                </a:cxn>
                <a:cxn ang="0">
                  <a:pos x="49" y="33"/>
                </a:cxn>
                <a:cxn ang="0">
                  <a:pos x="206" y="39"/>
                </a:cxn>
                <a:cxn ang="0">
                  <a:pos x="203" y="47"/>
                </a:cxn>
                <a:cxn ang="0">
                  <a:pos x="200" y="55"/>
                </a:cxn>
                <a:cxn ang="0">
                  <a:pos x="113" y="138"/>
                </a:cxn>
                <a:cxn ang="0">
                  <a:pos x="113" y="138"/>
                </a:cxn>
                <a:cxn ang="0">
                  <a:pos x="235" y="139"/>
                </a:cxn>
                <a:cxn ang="0">
                  <a:pos x="256" y="103"/>
                </a:cxn>
                <a:cxn ang="0">
                  <a:pos x="188" y="151"/>
                </a:cxn>
                <a:cxn ang="0">
                  <a:pos x="287" y="162"/>
                </a:cxn>
              </a:cxnLst>
              <a:rect l="0" t="0" r="r" b="b"/>
              <a:pathLst>
                <a:path w="320" h="168">
                  <a:moveTo>
                    <a:pt x="289" y="168"/>
                  </a:moveTo>
                  <a:cubicBezTo>
                    <a:pt x="274" y="168"/>
                    <a:pt x="267" y="159"/>
                    <a:pt x="255" y="155"/>
                  </a:cubicBezTo>
                  <a:cubicBezTo>
                    <a:pt x="252" y="139"/>
                    <a:pt x="254" y="127"/>
                    <a:pt x="258" y="112"/>
                  </a:cubicBezTo>
                  <a:cubicBezTo>
                    <a:pt x="245" y="121"/>
                    <a:pt x="244" y="142"/>
                    <a:pt x="238" y="160"/>
                  </a:cubicBezTo>
                  <a:cubicBezTo>
                    <a:pt x="231" y="156"/>
                    <a:pt x="216" y="151"/>
                    <a:pt x="204" y="153"/>
                  </a:cubicBezTo>
                  <a:cubicBezTo>
                    <a:pt x="200" y="153"/>
                    <a:pt x="196" y="158"/>
                    <a:pt x="192" y="159"/>
                  </a:cubicBezTo>
                  <a:cubicBezTo>
                    <a:pt x="190" y="159"/>
                    <a:pt x="187" y="158"/>
                    <a:pt x="183" y="158"/>
                  </a:cubicBezTo>
                  <a:cubicBezTo>
                    <a:pt x="178" y="158"/>
                    <a:pt x="170" y="160"/>
                    <a:pt x="162" y="160"/>
                  </a:cubicBezTo>
                  <a:cubicBezTo>
                    <a:pt x="157" y="160"/>
                    <a:pt x="152" y="158"/>
                    <a:pt x="147" y="159"/>
                  </a:cubicBezTo>
                  <a:cubicBezTo>
                    <a:pt x="137" y="159"/>
                    <a:pt x="123" y="164"/>
                    <a:pt x="125" y="152"/>
                  </a:cubicBezTo>
                  <a:cubicBezTo>
                    <a:pt x="126" y="147"/>
                    <a:pt x="135" y="141"/>
                    <a:pt x="135" y="133"/>
                  </a:cubicBezTo>
                  <a:cubicBezTo>
                    <a:pt x="129" y="133"/>
                    <a:pt x="125" y="138"/>
                    <a:pt x="120" y="141"/>
                  </a:cubicBezTo>
                  <a:cubicBezTo>
                    <a:pt x="110" y="147"/>
                    <a:pt x="94" y="151"/>
                    <a:pt x="79" y="155"/>
                  </a:cubicBezTo>
                  <a:cubicBezTo>
                    <a:pt x="65" y="158"/>
                    <a:pt x="50" y="162"/>
                    <a:pt x="38" y="163"/>
                  </a:cubicBezTo>
                  <a:cubicBezTo>
                    <a:pt x="32" y="164"/>
                    <a:pt x="26" y="165"/>
                    <a:pt x="21" y="161"/>
                  </a:cubicBezTo>
                  <a:cubicBezTo>
                    <a:pt x="24" y="151"/>
                    <a:pt x="33" y="155"/>
                    <a:pt x="39" y="155"/>
                  </a:cubicBezTo>
                  <a:cubicBezTo>
                    <a:pt x="65" y="153"/>
                    <a:pt x="94" y="149"/>
                    <a:pt x="112" y="133"/>
                  </a:cubicBezTo>
                  <a:cubicBezTo>
                    <a:pt x="119" y="127"/>
                    <a:pt x="128" y="118"/>
                    <a:pt x="129" y="108"/>
                  </a:cubicBezTo>
                  <a:cubicBezTo>
                    <a:pt x="131" y="92"/>
                    <a:pt x="120" y="85"/>
                    <a:pt x="104" y="85"/>
                  </a:cubicBezTo>
                  <a:cubicBezTo>
                    <a:pt x="92" y="84"/>
                    <a:pt x="82" y="88"/>
                    <a:pt x="75" y="93"/>
                  </a:cubicBezTo>
                  <a:cubicBezTo>
                    <a:pt x="69" y="92"/>
                    <a:pt x="63" y="94"/>
                    <a:pt x="61" y="91"/>
                  </a:cubicBezTo>
                  <a:cubicBezTo>
                    <a:pt x="59" y="85"/>
                    <a:pt x="67" y="85"/>
                    <a:pt x="71" y="83"/>
                  </a:cubicBezTo>
                  <a:cubicBezTo>
                    <a:pt x="88" y="75"/>
                    <a:pt x="104" y="65"/>
                    <a:pt x="115" y="49"/>
                  </a:cubicBezTo>
                  <a:cubicBezTo>
                    <a:pt x="119" y="44"/>
                    <a:pt x="122" y="38"/>
                    <a:pt x="122" y="33"/>
                  </a:cubicBezTo>
                  <a:cubicBezTo>
                    <a:pt x="121" y="11"/>
                    <a:pt x="81" y="19"/>
                    <a:pt x="63" y="25"/>
                  </a:cubicBezTo>
                  <a:cubicBezTo>
                    <a:pt x="48" y="55"/>
                    <a:pt x="38" y="98"/>
                    <a:pt x="23" y="132"/>
                  </a:cubicBezTo>
                  <a:cubicBezTo>
                    <a:pt x="23" y="135"/>
                    <a:pt x="23" y="138"/>
                    <a:pt x="23" y="140"/>
                  </a:cubicBezTo>
                  <a:cubicBezTo>
                    <a:pt x="16" y="148"/>
                    <a:pt x="18" y="164"/>
                    <a:pt x="5" y="165"/>
                  </a:cubicBezTo>
                  <a:cubicBezTo>
                    <a:pt x="0" y="159"/>
                    <a:pt x="5" y="154"/>
                    <a:pt x="7" y="148"/>
                  </a:cubicBezTo>
                  <a:cubicBezTo>
                    <a:pt x="12" y="128"/>
                    <a:pt x="14" y="106"/>
                    <a:pt x="20" y="87"/>
                  </a:cubicBezTo>
                  <a:cubicBezTo>
                    <a:pt x="23" y="78"/>
                    <a:pt x="27" y="70"/>
                    <a:pt x="30" y="63"/>
                  </a:cubicBezTo>
                  <a:cubicBezTo>
                    <a:pt x="33" y="54"/>
                    <a:pt x="36" y="46"/>
                    <a:pt x="39" y="39"/>
                  </a:cubicBezTo>
                  <a:cubicBezTo>
                    <a:pt x="40" y="34"/>
                    <a:pt x="34" y="36"/>
                    <a:pt x="36" y="32"/>
                  </a:cubicBezTo>
                  <a:cubicBezTo>
                    <a:pt x="40" y="29"/>
                    <a:pt x="45" y="28"/>
                    <a:pt x="47" y="22"/>
                  </a:cubicBezTo>
                  <a:cubicBezTo>
                    <a:pt x="50" y="21"/>
                    <a:pt x="55" y="21"/>
                    <a:pt x="56" y="17"/>
                  </a:cubicBezTo>
                  <a:cubicBezTo>
                    <a:pt x="65" y="19"/>
                    <a:pt x="76" y="11"/>
                    <a:pt x="89" y="11"/>
                  </a:cubicBezTo>
                  <a:cubicBezTo>
                    <a:pt x="91" y="11"/>
                    <a:pt x="93" y="12"/>
                    <a:pt x="95" y="13"/>
                  </a:cubicBezTo>
                  <a:cubicBezTo>
                    <a:pt x="100" y="13"/>
                    <a:pt x="106" y="12"/>
                    <a:pt x="111" y="14"/>
                  </a:cubicBezTo>
                  <a:cubicBezTo>
                    <a:pt x="122" y="17"/>
                    <a:pt x="139" y="20"/>
                    <a:pt x="140" y="31"/>
                  </a:cubicBezTo>
                  <a:cubicBezTo>
                    <a:pt x="141" y="39"/>
                    <a:pt x="136" y="49"/>
                    <a:pt x="132" y="53"/>
                  </a:cubicBezTo>
                  <a:cubicBezTo>
                    <a:pt x="123" y="62"/>
                    <a:pt x="110" y="71"/>
                    <a:pt x="102" y="78"/>
                  </a:cubicBezTo>
                  <a:cubicBezTo>
                    <a:pt x="105" y="78"/>
                    <a:pt x="108" y="78"/>
                    <a:pt x="111" y="77"/>
                  </a:cubicBezTo>
                  <a:cubicBezTo>
                    <a:pt x="114" y="79"/>
                    <a:pt x="118" y="81"/>
                    <a:pt x="123" y="81"/>
                  </a:cubicBezTo>
                  <a:cubicBezTo>
                    <a:pt x="128" y="88"/>
                    <a:pt x="139" y="89"/>
                    <a:pt x="144" y="97"/>
                  </a:cubicBezTo>
                  <a:cubicBezTo>
                    <a:pt x="158" y="71"/>
                    <a:pt x="164" y="37"/>
                    <a:pt x="177" y="10"/>
                  </a:cubicBezTo>
                  <a:cubicBezTo>
                    <a:pt x="180" y="9"/>
                    <a:pt x="181" y="11"/>
                    <a:pt x="181" y="15"/>
                  </a:cubicBezTo>
                  <a:cubicBezTo>
                    <a:pt x="193" y="13"/>
                    <a:pt x="205" y="16"/>
                    <a:pt x="218" y="17"/>
                  </a:cubicBezTo>
                  <a:cubicBezTo>
                    <a:pt x="217" y="41"/>
                    <a:pt x="199" y="57"/>
                    <a:pt x="196" y="83"/>
                  </a:cubicBezTo>
                  <a:cubicBezTo>
                    <a:pt x="189" y="88"/>
                    <a:pt x="188" y="98"/>
                    <a:pt x="185" y="107"/>
                  </a:cubicBezTo>
                  <a:cubicBezTo>
                    <a:pt x="195" y="103"/>
                    <a:pt x="206" y="100"/>
                    <a:pt x="213" y="92"/>
                  </a:cubicBezTo>
                  <a:cubicBezTo>
                    <a:pt x="213" y="90"/>
                    <a:pt x="209" y="92"/>
                    <a:pt x="208" y="90"/>
                  </a:cubicBezTo>
                  <a:cubicBezTo>
                    <a:pt x="211" y="84"/>
                    <a:pt x="215" y="78"/>
                    <a:pt x="218" y="72"/>
                  </a:cubicBezTo>
                  <a:cubicBezTo>
                    <a:pt x="224" y="61"/>
                    <a:pt x="230" y="49"/>
                    <a:pt x="237" y="38"/>
                  </a:cubicBezTo>
                  <a:cubicBezTo>
                    <a:pt x="240" y="33"/>
                    <a:pt x="241" y="30"/>
                    <a:pt x="245" y="25"/>
                  </a:cubicBezTo>
                  <a:cubicBezTo>
                    <a:pt x="248" y="21"/>
                    <a:pt x="253" y="16"/>
                    <a:pt x="255" y="9"/>
                  </a:cubicBezTo>
                  <a:cubicBezTo>
                    <a:pt x="268" y="10"/>
                    <a:pt x="291" y="0"/>
                    <a:pt x="303" y="6"/>
                  </a:cubicBezTo>
                  <a:cubicBezTo>
                    <a:pt x="312" y="10"/>
                    <a:pt x="316" y="12"/>
                    <a:pt x="320" y="19"/>
                  </a:cubicBezTo>
                  <a:cubicBezTo>
                    <a:pt x="320" y="33"/>
                    <a:pt x="319" y="46"/>
                    <a:pt x="318" y="59"/>
                  </a:cubicBezTo>
                  <a:cubicBezTo>
                    <a:pt x="317" y="70"/>
                    <a:pt x="313" y="80"/>
                    <a:pt x="312" y="90"/>
                  </a:cubicBezTo>
                  <a:cubicBezTo>
                    <a:pt x="310" y="111"/>
                    <a:pt x="315" y="137"/>
                    <a:pt x="300" y="149"/>
                  </a:cubicBezTo>
                  <a:cubicBezTo>
                    <a:pt x="298" y="157"/>
                    <a:pt x="294" y="163"/>
                    <a:pt x="289" y="168"/>
                  </a:cubicBezTo>
                  <a:close/>
                  <a:moveTo>
                    <a:pt x="250" y="33"/>
                  </a:moveTo>
                  <a:cubicBezTo>
                    <a:pt x="245" y="40"/>
                    <a:pt x="240" y="49"/>
                    <a:pt x="234" y="57"/>
                  </a:cubicBezTo>
                  <a:cubicBezTo>
                    <a:pt x="228" y="66"/>
                    <a:pt x="222" y="74"/>
                    <a:pt x="220" y="83"/>
                  </a:cubicBezTo>
                  <a:cubicBezTo>
                    <a:pt x="221" y="84"/>
                    <a:pt x="221" y="90"/>
                    <a:pt x="217" y="91"/>
                  </a:cubicBezTo>
                  <a:cubicBezTo>
                    <a:pt x="219" y="95"/>
                    <a:pt x="223" y="92"/>
                    <a:pt x="225" y="95"/>
                  </a:cubicBezTo>
                  <a:cubicBezTo>
                    <a:pt x="221" y="114"/>
                    <a:pt x="211" y="126"/>
                    <a:pt x="207" y="144"/>
                  </a:cubicBezTo>
                  <a:cubicBezTo>
                    <a:pt x="214" y="146"/>
                    <a:pt x="221" y="146"/>
                    <a:pt x="226" y="143"/>
                  </a:cubicBezTo>
                  <a:cubicBezTo>
                    <a:pt x="234" y="137"/>
                    <a:pt x="231" y="120"/>
                    <a:pt x="235" y="111"/>
                  </a:cubicBezTo>
                  <a:cubicBezTo>
                    <a:pt x="239" y="102"/>
                    <a:pt x="245" y="99"/>
                    <a:pt x="253" y="95"/>
                  </a:cubicBezTo>
                  <a:cubicBezTo>
                    <a:pt x="258" y="100"/>
                    <a:pt x="264" y="101"/>
                    <a:pt x="266" y="107"/>
                  </a:cubicBezTo>
                  <a:cubicBezTo>
                    <a:pt x="268" y="116"/>
                    <a:pt x="260" y="132"/>
                    <a:pt x="260" y="138"/>
                  </a:cubicBezTo>
                  <a:cubicBezTo>
                    <a:pt x="260" y="143"/>
                    <a:pt x="264" y="146"/>
                    <a:pt x="264" y="151"/>
                  </a:cubicBezTo>
                  <a:cubicBezTo>
                    <a:pt x="279" y="157"/>
                    <a:pt x="293" y="150"/>
                    <a:pt x="299" y="143"/>
                  </a:cubicBezTo>
                  <a:cubicBezTo>
                    <a:pt x="303" y="123"/>
                    <a:pt x="307" y="99"/>
                    <a:pt x="307" y="75"/>
                  </a:cubicBezTo>
                  <a:cubicBezTo>
                    <a:pt x="307" y="53"/>
                    <a:pt x="308" y="33"/>
                    <a:pt x="303" y="15"/>
                  </a:cubicBezTo>
                  <a:cubicBezTo>
                    <a:pt x="275" y="13"/>
                    <a:pt x="260" y="19"/>
                    <a:pt x="250" y="33"/>
                  </a:cubicBezTo>
                  <a:close/>
                  <a:moveTo>
                    <a:pt x="312" y="62"/>
                  </a:moveTo>
                  <a:cubicBezTo>
                    <a:pt x="313" y="64"/>
                    <a:pt x="311" y="68"/>
                    <a:pt x="313" y="68"/>
                  </a:cubicBezTo>
                  <a:cubicBezTo>
                    <a:pt x="313" y="66"/>
                    <a:pt x="313" y="63"/>
                    <a:pt x="313" y="61"/>
                  </a:cubicBezTo>
                  <a:cubicBezTo>
                    <a:pt x="315" y="48"/>
                    <a:pt x="315" y="36"/>
                    <a:pt x="315" y="22"/>
                  </a:cubicBezTo>
                  <a:cubicBezTo>
                    <a:pt x="311" y="23"/>
                    <a:pt x="314" y="17"/>
                    <a:pt x="310" y="18"/>
                  </a:cubicBezTo>
                  <a:cubicBezTo>
                    <a:pt x="313" y="30"/>
                    <a:pt x="312" y="47"/>
                    <a:pt x="312" y="62"/>
                  </a:cubicBezTo>
                  <a:close/>
                  <a:moveTo>
                    <a:pt x="189" y="19"/>
                  </a:moveTo>
                  <a:cubicBezTo>
                    <a:pt x="189" y="20"/>
                    <a:pt x="189" y="21"/>
                    <a:pt x="189" y="22"/>
                  </a:cubicBezTo>
                  <a:cubicBezTo>
                    <a:pt x="186" y="26"/>
                    <a:pt x="184" y="18"/>
                    <a:pt x="181" y="21"/>
                  </a:cubicBezTo>
                  <a:cubicBezTo>
                    <a:pt x="173" y="37"/>
                    <a:pt x="169" y="54"/>
                    <a:pt x="163" y="70"/>
                  </a:cubicBezTo>
                  <a:cubicBezTo>
                    <a:pt x="155" y="97"/>
                    <a:pt x="146" y="122"/>
                    <a:pt x="137" y="148"/>
                  </a:cubicBezTo>
                  <a:cubicBezTo>
                    <a:pt x="153" y="147"/>
                    <a:pt x="178" y="145"/>
                    <a:pt x="197" y="146"/>
                  </a:cubicBezTo>
                  <a:cubicBezTo>
                    <a:pt x="204" y="135"/>
                    <a:pt x="207" y="119"/>
                    <a:pt x="211" y="105"/>
                  </a:cubicBezTo>
                  <a:cubicBezTo>
                    <a:pt x="197" y="106"/>
                    <a:pt x="190" y="114"/>
                    <a:pt x="178" y="117"/>
                  </a:cubicBezTo>
                  <a:cubicBezTo>
                    <a:pt x="178" y="115"/>
                    <a:pt x="174" y="116"/>
                    <a:pt x="174" y="114"/>
                  </a:cubicBezTo>
                  <a:cubicBezTo>
                    <a:pt x="186" y="85"/>
                    <a:pt x="196" y="53"/>
                    <a:pt x="207" y="22"/>
                  </a:cubicBezTo>
                  <a:cubicBezTo>
                    <a:pt x="202" y="21"/>
                    <a:pt x="197" y="19"/>
                    <a:pt x="189" y="19"/>
                  </a:cubicBezTo>
                  <a:close/>
                  <a:moveTo>
                    <a:pt x="106" y="67"/>
                  </a:moveTo>
                  <a:cubicBezTo>
                    <a:pt x="116" y="61"/>
                    <a:pt x="142" y="37"/>
                    <a:pt x="127" y="26"/>
                  </a:cubicBezTo>
                  <a:cubicBezTo>
                    <a:pt x="131" y="47"/>
                    <a:pt x="114" y="56"/>
                    <a:pt x="106" y="67"/>
                  </a:cubicBezTo>
                  <a:close/>
                  <a:moveTo>
                    <a:pt x="17" y="122"/>
                  </a:moveTo>
                  <a:cubicBezTo>
                    <a:pt x="29" y="93"/>
                    <a:pt x="38" y="62"/>
                    <a:pt x="49" y="33"/>
                  </a:cubicBezTo>
                  <a:cubicBezTo>
                    <a:pt x="50" y="33"/>
                    <a:pt x="50" y="32"/>
                    <a:pt x="48" y="32"/>
                  </a:cubicBezTo>
                  <a:cubicBezTo>
                    <a:pt x="36" y="60"/>
                    <a:pt x="23" y="92"/>
                    <a:pt x="17" y="122"/>
                  </a:cubicBezTo>
                  <a:close/>
                  <a:moveTo>
                    <a:pt x="206" y="39"/>
                  </a:moveTo>
                  <a:cubicBezTo>
                    <a:pt x="205" y="37"/>
                    <a:pt x="209" y="36"/>
                    <a:pt x="207" y="35"/>
                  </a:cubicBezTo>
                  <a:cubicBezTo>
                    <a:pt x="207" y="36"/>
                    <a:pt x="203" y="38"/>
                    <a:pt x="206" y="39"/>
                  </a:cubicBezTo>
                  <a:close/>
                  <a:moveTo>
                    <a:pt x="203" y="47"/>
                  </a:moveTo>
                  <a:cubicBezTo>
                    <a:pt x="203" y="46"/>
                    <a:pt x="206" y="40"/>
                    <a:pt x="203" y="41"/>
                  </a:cubicBezTo>
                  <a:cubicBezTo>
                    <a:pt x="203" y="42"/>
                    <a:pt x="200" y="46"/>
                    <a:pt x="203" y="47"/>
                  </a:cubicBezTo>
                  <a:close/>
                  <a:moveTo>
                    <a:pt x="200" y="55"/>
                  </a:moveTo>
                  <a:cubicBezTo>
                    <a:pt x="201" y="53"/>
                    <a:pt x="201" y="49"/>
                    <a:pt x="199" y="52"/>
                  </a:cubicBezTo>
                  <a:cubicBezTo>
                    <a:pt x="202" y="52"/>
                    <a:pt x="196" y="55"/>
                    <a:pt x="200" y="55"/>
                  </a:cubicBezTo>
                  <a:close/>
                  <a:moveTo>
                    <a:pt x="113" y="138"/>
                  </a:moveTo>
                  <a:cubicBezTo>
                    <a:pt x="124" y="133"/>
                    <a:pt x="145" y="121"/>
                    <a:pt x="142" y="105"/>
                  </a:cubicBezTo>
                  <a:cubicBezTo>
                    <a:pt x="142" y="102"/>
                    <a:pt x="137" y="96"/>
                    <a:pt x="134" y="97"/>
                  </a:cubicBezTo>
                  <a:cubicBezTo>
                    <a:pt x="143" y="112"/>
                    <a:pt x="122" y="130"/>
                    <a:pt x="113" y="138"/>
                  </a:cubicBezTo>
                  <a:close/>
                  <a:moveTo>
                    <a:pt x="251" y="101"/>
                  </a:moveTo>
                  <a:cubicBezTo>
                    <a:pt x="249" y="103"/>
                    <a:pt x="246" y="104"/>
                    <a:pt x="244" y="107"/>
                  </a:cubicBezTo>
                  <a:cubicBezTo>
                    <a:pt x="238" y="115"/>
                    <a:pt x="239" y="131"/>
                    <a:pt x="235" y="139"/>
                  </a:cubicBezTo>
                  <a:cubicBezTo>
                    <a:pt x="233" y="144"/>
                    <a:pt x="229" y="146"/>
                    <a:pt x="230" y="150"/>
                  </a:cubicBezTo>
                  <a:cubicBezTo>
                    <a:pt x="231" y="150"/>
                    <a:pt x="233" y="150"/>
                    <a:pt x="235" y="150"/>
                  </a:cubicBezTo>
                  <a:cubicBezTo>
                    <a:pt x="238" y="130"/>
                    <a:pt x="245" y="115"/>
                    <a:pt x="256" y="103"/>
                  </a:cubicBezTo>
                  <a:cubicBezTo>
                    <a:pt x="254" y="103"/>
                    <a:pt x="253" y="101"/>
                    <a:pt x="251" y="101"/>
                  </a:cubicBezTo>
                  <a:close/>
                  <a:moveTo>
                    <a:pt x="146" y="154"/>
                  </a:moveTo>
                  <a:cubicBezTo>
                    <a:pt x="160" y="154"/>
                    <a:pt x="178" y="157"/>
                    <a:pt x="188" y="151"/>
                  </a:cubicBezTo>
                  <a:cubicBezTo>
                    <a:pt x="175" y="151"/>
                    <a:pt x="156" y="151"/>
                    <a:pt x="146" y="154"/>
                  </a:cubicBezTo>
                  <a:close/>
                  <a:moveTo>
                    <a:pt x="278" y="161"/>
                  </a:moveTo>
                  <a:cubicBezTo>
                    <a:pt x="281" y="161"/>
                    <a:pt x="283" y="162"/>
                    <a:pt x="287" y="162"/>
                  </a:cubicBezTo>
                  <a:cubicBezTo>
                    <a:pt x="287" y="159"/>
                    <a:pt x="293" y="158"/>
                    <a:pt x="290" y="156"/>
                  </a:cubicBezTo>
                  <a:cubicBezTo>
                    <a:pt x="288" y="160"/>
                    <a:pt x="279" y="158"/>
                    <a:pt x="278" y="161"/>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59"/>
            <p:cNvSpPr>
              <a:spLocks noEditPoints="1"/>
            </p:cNvSpPr>
            <p:nvPr/>
          </p:nvSpPr>
          <p:spPr bwMode="auto">
            <a:xfrm>
              <a:off x="3172" y="1128"/>
              <a:ext cx="376" cy="448"/>
            </a:xfrm>
            <a:custGeom>
              <a:avLst/>
              <a:gdLst/>
              <a:ahLst/>
              <a:cxnLst>
                <a:cxn ang="0">
                  <a:pos x="77" y="50"/>
                </a:cxn>
                <a:cxn ang="0">
                  <a:pos x="96" y="17"/>
                </a:cxn>
                <a:cxn ang="0">
                  <a:pos x="136" y="8"/>
                </a:cxn>
                <a:cxn ang="0">
                  <a:pos x="114" y="114"/>
                </a:cxn>
                <a:cxn ang="0">
                  <a:pos x="97" y="157"/>
                </a:cxn>
                <a:cxn ang="0">
                  <a:pos x="60" y="125"/>
                </a:cxn>
                <a:cxn ang="0">
                  <a:pos x="53" y="113"/>
                </a:cxn>
                <a:cxn ang="0">
                  <a:pos x="8" y="166"/>
                </a:cxn>
                <a:cxn ang="0">
                  <a:pos x="15" y="107"/>
                </a:cxn>
                <a:cxn ang="0">
                  <a:pos x="31" y="50"/>
                </a:cxn>
                <a:cxn ang="0">
                  <a:pos x="91" y="15"/>
                </a:cxn>
                <a:cxn ang="0">
                  <a:pos x="36" y="66"/>
                </a:cxn>
                <a:cxn ang="0">
                  <a:pos x="28" y="92"/>
                </a:cxn>
                <a:cxn ang="0">
                  <a:pos x="18" y="128"/>
                </a:cxn>
                <a:cxn ang="0">
                  <a:pos x="35" y="150"/>
                </a:cxn>
                <a:cxn ang="0">
                  <a:pos x="47" y="95"/>
                </a:cxn>
                <a:cxn ang="0">
                  <a:pos x="77" y="89"/>
                </a:cxn>
                <a:cxn ang="0">
                  <a:pos x="67" y="132"/>
                </a:cxn>
                <a:cxn ang="0">
                  <a:pos x="107" y="147"/>
                </a:cxn>
                <a:cxn ang="0">
                  <a:pos x="106" y="20"/>
                </a:cxn>
                <a:cxn ang="0">
                  <a:pos x="87" y="82"/>
                </a:cxn>
                <a:cxn ang="0">
                  <a:pos x="77" y="75"/>
                </a:cxn>
                <a:cxn ang="0">
                  <a:pos x="57" y="68"/>
                </a:cxn>
                <a:cxn ang="0">
                  <a:pos x="64" y="48"/>
                </a:cxn>
                <a:cxn ang="0">
                  <a:pos x="76" y="18"/>
                </a:cxn>
                <a:cxn ang="0">
                  <a:pos x="80" y="26"/>
                </a:cxn>
                <a:cxn ang="0">
                  <a:pos x="71" y="40"/>
                </a:cxn>
                <a:cxn ang="0">
                  <a:pos x="75" y="43"/>
                </a:cxn>
                <a:cxn ang="0">
                  <a:pos x="84" y="18"/>
                </a:cxn>
                <a:cxn ang="0">
                  <a:pos x="71" y="68"/>
                </a:cxn>
                <a:cxn ang="0">
                  <a:pos x="72" y="60"/>
                </a:cxn>
                <a:cxn ang="0">
                  <a:pos x="70" y="114"/>
                </a:cxn>
                <a:cxn ang="0">
                  <a:pos x="70" y="114"/>
                </a:cxn>
              </a:cxnLst>
              <a:rect l="0" t="0" r="r" b="b"/>
              <a:pathLst>
                <a:path w="139" h="166">
                  <a:moveTo>
                    <a:pt x="91" y="15"/>
                  </a:moveTo>
                  <a:cubicBezTo>
                    <a:pt x="88" y="28"/>
                    <a:pt x="82" y="38"/>
                    <a:pt x="77" y="50"/>
                  </a:cubicBezTo>
                  <a:cubicBezTo>
                    <a:pt x="78" y="54"/>
                    <a:pt x="80" y="57"/>
                    <a:pt x="84" y="59"/>
                  </a:cubicBezTo>
                  <a:cubicBezTo>
                    <a:pt x="89" y="44"/>
                    <a:pt x="88" y="27"/>
                    <a:pt x="96" y="17"/>
                  </a:cubicBezTo>
                  <a:cubicBezTo>
                    <a:pt x="99" y="14"/>
                    <a:pt x="105" y="9"/>
                    <a:pt x="109" y="8"/>
                  </a:cubicBezTo>
                  <a:cubicBezTo>
                    <a:pt x="116" y="6"/>
                    <a:pt x="126" y="8"/>
                    <a:pt x="136" y="8"/>
                  </a:cubicBezTo>
                  <a:cubicBezTo>
                    <a:pt x="139" y="20"/>
                    <a:pt x="134" y="32"/>
                    <a:pt x="129" y="40"/>
                  </a:cubicBezTo>
                  <a:cubicBezTo>
                    <a:pt x="125" y="58"/>
                    <a:pt x="115" y="88"/>
                    <a:pt x="114" y="114"/>
                  </a:cubicBezTo>
                  <a:cubicBezTo>
                    <a:pt x="114" y="125"/>
                    <a:pt x="120" y="146"/>
                    <a:pt x="112" y="153"/>
                  </a:cubicBezTo>
                  <a:cubicBezTo>
                    <a:pt x="110" y="155"/>
                    <a:pt x="101" y="156"/>
                    <a:pt x="97" y="157"/>
                  </a:cubicBezTo>
                  <a:cubicBezTo>
                    <a:pt x="85" y="159"/>
                    <a:pt x="68" y="165"/>
                    <a:pt x="57" y="161"/>
                  </a:cubicBezTo>
                  <a:cubicBezTo>
                    <a:pt x="58" y="148"/>
                    <a:pt x="57" y="137"/>
                    <a:pt x="60" y="125"/>
                  </a:cubicBezTo>
                  <a:cubicBezTo>
                    <a:pt x="62" y="114"/>
                    <a:pt x="71" y="105"/>
                    <a:pt x="70" y="94"/>
                  </a:cubicBezTo>
                  <a:cubicBezTo>
                    <a:pt x="60" y="89"/>
                    <a:pt x="56" y="104"/>
                    <a:pt x="53" y="113"/>
                  </a:cubicBezTo>
                  <a:cubicBezTo>
                    <a:pt x="50" y="123"/>
                    <a:pt x="50" y="137"/>
                    <a:pt x="46" y="145"/>
                  </a:cubicBezTo>
                  <a:cubicBezTo>
                    <a:pt x="40" y="161"/>
                    <a:pt x="25" y="161"/>
                    <a:pt x="8" y="166"/>
                  </a:cubicBezTo>
                  <a:cubicBezTo>
                    <a:pt x="5" y="163"/>
                    <a:pt x="2" y="161"/>
                    <a:pt x="0" y="158"/>
                  </a:cubicBezTo>
                  <a:cubicBezTo>
                    <a:pt x="2" y="141"/>
                    <a:pt x="11" y="123"/>
                    <a:pt x="15" y="107"/>
                  </a:cubicBezTo>
                  <a:cubicBezTo>
                    <a:pt x="19" y="96"/>
                    <a:pt x="20" y="82"/>
                    <a:pt x="24" y="69"/>
                  </a:cubicBezTo>
                  <a:cubicBezTo>
                    <a:pt x="26" y="62"/>
                    <a:pt x="28" y="57"/>
                    <a:pt x="31" y="50"/>
                  </a:cubicBezTo>
                  <a:cubicBezTo>
                    <a:pt x="36" y="38"/>
                    <a:pt x="39" y="24"/>
                    <a:pt x="45" y="15"/>
                  </a:cubicBezTo>
                  <a:cubicBezTo>
                    <a:pt x="53" y="2"/>
                    <a:pt x="79" y="0"/>
                    <a:pt x="91" y="15"/>
                  </a:cubicBezTo>
                  <a:close/>
                  <a:moveTo>
                    <a:pt x="52" y="19"/>
                  </a:moveTo>
                  <a:cubicBezTo>
                    <a:pt x="45" y="33"/>
                    <a:pt x="41" y="51"/>
                    <a:pt x="36" y="66"/>
                  </a:cubicBezTo>
                  <a:cubicBezTo>
                    <a:pt x="35" y="68"/>
                    <a:pt x="32" y="69"/>
                    <a:pt x="32" y="71"/>
                  </a:cubicBezTo>
                  <a:cubicBezTo>
                    <a:pt x="30" y="78"/>
                    <a:pt x="30" y="85"/>
                    <a:pt x="28" y="92"/>
                  </a:cubicBezTo>
                  <a:cubicBezTo>
                    <a:pt x="26" y="98"/>
                    <a:pt x="22" y="103"/>
                    <a:pt x="20" y="109"/>
                  </a:cubicBezTo>
                  <a:cubicBezTo>
                    <a:pt x="19" y="115"/>
                    <a:pt x="20" y="122"/>
                    <a:pt x="18" y="128"/>
                  </a:cubicBezTo>
                  <a:cubicBezTo>
                    <a:pt x="16" y="137"/>
                    <a:pt x="9" y="143"/>
                    <a:pt x="10" y="153"/>
                  </a:cubicBezTo>
                  <a:cubicBezTo>
                    <a:pt x="16" y="154"/>
                    <a:pt x="28" y="152"/>
                    <a:pt x="35" y="150"/>
                  </a:cubicBezTo>
                  <a:cubicBezTo>
                    <a:pt x="41" y="143"/>
                    <a:pt x="42" y="135"/>
                    <a:pt x="45" y="122"/>
                  </a:cubicBezTo>
                  <a:cubicBezTo>
                    <a:pt x="48" y="112"/>
                    <a:pt x="51" y="102"/>
                    <a:pt x="47" y="95"/>
                  </a:cubicBezTo>
                  <a:cubicBezTo>
                    <a:pt x="50" y="92"/>
                    <a:pt x="54" y="89"/>
                    <a:pt x="59" y="88"/>
                  </a:cubicBezTo>
                  <a:cubicBezTo>
                    <a:pt x="64" y="80"/>
                    <a:pt x="73" y="83"/>
                    <a:pt x="77" y="89"/>
                  </a:cubicBezTo>
                  <a:cubicBezTo>
                    <a:pt x="88" y="102"/>
                    <a:pt x="75" y="110"/>
                    <a:pt x="69" y="124"/>
                  </a:cubicBezTo>
                  <a:cubicBezTo>
                    <a:pt x="68" y="126"/>
                    <a:pt x="68" y="130"/>
                    <a:pt x="67" y="132"/>
                  </a:cubicBezTo>
                  <a:cubicBezTo>
                    <a:pt x="65" y="139"/>
                    <a:pt x="61" y="148"/>
                    <a:pt x="64" y="154"/>
                  </a:cubicBezTo>
                  <a:cubicBezTo>
                    <a:pt x="78" y="149"/>
                    <a:pt x="94" y="152"/>
                    <a:pt x="107" y="147"/>
                  </a:cubicBezTo>
                  <a:cubicBezTo>
                    <a:pt x="103" y="97"/>
                    <a:pt x="120" y="63"/>
                    <a:pt x="127" y="18"/>
                  </a:cubicBezTo>
                  <a:cubicBezTo>
                    <a:pt x="120" y="16"/>
                    <a:pt x="113" y="17"/>
                    <a:pt x="106" y="20"/>
                  </a:cubicBezTo>
                  <a:cubicBezTo>
                    <a:pt x="99" y="31"/>
                    <a:pt x="94" y="49"/>
                    <a:pt x="91" y="65"/>
                  </a:cubicBezTo>
                  <a:cubicBezTo>
                    <a:pt x="90" y="71"/>
                    <a:pt x="93" y="79"/>
                    <a:pt x="87" y="82"/>
                  </a:cubicBezTo>
                  <a:cubicBezTo>
                    <a:pt x="83" y="85"/>
                    <a:pt x="84" y="79"/>
                    <a:pt x="83" y="78"/>
                  </a:cubicBezTo>
                  <a:cubicBezTo>
                    <a:pt x="82" y="77"/>
                    <a:pt x="78" y="76"/>
                    <a:pt x="77" y="75"/>
                  </a:cubicBezTo>
                  <a:cubicBezTo>
                    <a:pt x="67" y="72"/>
                    <a:pt x="64" y="79"/>
                    <a:pt x="57" y="79"/>
                  </a:cubicBezTo>
                  <a:cubicBezTo>
                    <a:pt x="54" y="74"/>
                    <a:pt x="55" y="71"/>
                    <a:pt x="57" y="68"/>
                  </a:cubicBezTo>
                  <a:cubicBezTo>
                    <a:pt x="57" y="66"/>
                    <a:pt x="57" y="64"/>
                    <a:pt x="58" y="63"/>
                  </a:cubicBezTo>
                  <a:cubicBezTo>
                    <a:pt x="59" y="58"/>
                    <a:pt x="63" y="53"/>
                    <a:pt x="64" y="48"/>
                  </a:cubicBezTo>
                  <a:cubicBezTo>
                    <a:pt x="65" y="46"/>
                    <a:pt x="64" y="43"/>
                    <a:pt x="64" y="41"/>
                  </a:cubicBezTo>
                  <a:cubicBezTo>
                    <a:pt x="67" y="32"/>
                    <a:pt x="77" y="26"/>
                    <a:pt x="76" y="18"/>
                  </a:cubicBezTo>
                  <a:cubicBezTo>
                    <a:pt x="68" y="16"/>
                    <a:pt x="58" y="15"/>
                    <a:pt x="52" y="19"/>
                  </a:cubicBezTo>
                  <a:close/>
                  <a:moveTo>
                    <a:pt x="80" y="26"/>
                  </a:moveTo>
                  <a:cubicBezTo>
                    <a:pt x="77" y="30"/>
                    <a:pt x="75" y="35"/>
                    <a:pt x="72" y="39"/>
                  </a:cubicBezTo>
                  <a:cubicBezTo>
                    <a:pt x="72" y="39"/>
                    <a:pt x="72" y="40"/>
                    <a:pt x="71" y="40"/>
                  </a:cubicBezTo>
                  <a:cubicBezTo>
                    <a:pt x="71" y="43"/>
                    <a:pt x="71" y="46"/>
                    <a:pt x="71" y="48"/>
                  </a:cubicBezTo>
                  <a:cubicBezTo>
                    <a:pt x="73" y="48"/>
                    <a:pt x="74" y="44"/>
                    <a:pt x="75" y="43"/>
                  </a:cubicBezTo>
                  <a:cubicBezTo>
                    <a:pt x="76" y="40"/>
                    <a:pt x="77" y="38"/>
                    <a:pt x="77" y="35"/>
                  </a:cubicBezTo>
                  <a:cubicBezTo>
                    <a:pt x="80" y="31"/>
                    <a:pt x="86" y="24"/>
                    <a:pt x="84" y="18"/>
                  </a:cubicBezTo>
                  <a:cubicBezTo>
                    <a:pt x="80" y="18"/>
                    <a:pt x="81" y="23"/>
                    <a:pt x="80" y="26"/>
                  </a:cubicBezTo>
                  <a:close/>
                  <a:moveTo>
                    <a:pt x="71" y="68"/>
                  </a:moveTo>
                  <a:cubicBezTo>
                    <a:pt x="74" y="68"/>
                    <a:pt x="78" y="68"/>
                    <a:pt x="81" y="68"/>
                  </a:cubicBezTo>
                  <a:cubicBezTo>
                    <a:pt x="79" y="64"/>
                    <a:pt x="76" y="62"/>
                    <a:pt x="72" y="60"/>
                  </a:cubicBezTo>
                  <a:cubicBezTo>
                    <a:pt x="73" y="64"/>
                    <a:pt x="71" y="65"/>
                    <a:pt x="71" y="68"/>
                  </a:cubicBezTo>
                  <a:close/>
                  <a:moveTo>
                    <a:pt x="70" y="114"/>
                  </a:moveTo>
                  <a:cubicBezTo>
                    <a:pt x="71" y="111"/>
                    <a:pt x="75" y="104"/>
                    <a:pt x="73" y="105"/>
                  </a:cubicBezTo>
                  <a:cubicBezTo>
                    <a:pt x="72" y="108"/>
                    <a:pt x="68" y="111"/>
                    <a:pt x="70" y="114"/>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1" name="Group 62"/>
          <p:cNvGrpSpPr>
            <a:grpSpLocks noChangeAspect="1"/>
          </p:cNvGrpSpPr>
          <p:nvPr/>
        </p:nvGrpSpPr>
        <p:grpSpPr bwMode="auto">
          <a:xfrm>
            <a:off x="1362075" y="2081213"/>
            <a:ext cx="1836738" cy="744537"/>
            <a:chOff x="858" y="1311"/>
            <a:chExt cx="1157" cy="469"/>
          </a:xfrm>
        </p:grpSpPr>
        <p:sp>
          <p:nvSpPr>
            <p:cNvPr id="152" name="AutoShape 61"/>
            <p:cNvSpPr>
              <a:spLocks noChangeAspect="1" noChangeArrowheads="1" noTextEdit="1"/>
            </p:cNvSpPr>
            <p:nvPr/>
          </p:nvSpPr>
          <p:spPr bwMode="auto">
            <a:xfrm>
              <a:off x="858" y="1311"/>
              <a:ext cx="1157" cy="469"/>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63"/>
            <p:cNvSpPr>
              <a:spLocks/>
            </p:cNvSpPr>
            <p:nvPr/>
          </p:nvSpPr>
          <p:spPr bwMode="auto">
            <a:xfrm>
              <a:off x="1744" y="1315"/>
              <a:ext cx="229" cy="320"/>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154" name="Freeform 64"/>
            <p:cNvSpPr>
              <a:spLocks/>
            </p:cNvSpPr>
            <p:nvPr/>
          </p:nvSpPr>
          <p:spPr bwMode="auto">
            <a:xfrm>
              <a:off x="1465" y="1330"/>
              <a:ext cx="119" cy="290"/>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65"/>
            <p:cNvSpPr>
              <a:spLocks/>
            </p:cNvSpPr>
            <p:nvPr/>
          </p:nvSpPr>
          <p:spPr bwMode="auto">
            <a:xfrm>
              <a:off x="858" y="1315"/>
              <a:ext cx="600" cy="374"/>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66"/>
            <p:cNvSpPr>
              <a:spLocks noEditPoints="1"/>
            </p:cNvSpPr>
            <p:nvPr/>
          </p:nvSpPr>
          <p:spPr bwMode="auto">
            <a:xfrm>
              <a:off x="1542" y="1403"/>
              <a:ext cx="202" cy="232"/>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67"/>
            <p:cNvSpPr>
              <a:spLocks/>
            </p:cNvSpPr>
            <p:nvPr/>
          </p:nvSpPr>
          <p:spPr bwMode="auto">
            <a:xfrm>
              <a:off x="927" y="1723"/>
              <a:ext cx="1088" cy="73"/>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9" name="Group 70"/>
          <p:cNvGrpSpPr>
            <a:grpSpLocks noChangeAspect="1"/>
          </p:cNvGrpSpPr>
          <p:nvPr/>
        </p:nvGrpSpPr>
        <p:grpSpPr bwMode="auto">
          <a:xfrm>
            <a:off x="-2386013" y="1428750"/>
            <a:ext cx="2940051" cy="1025525"/>
            <a:chOff x="-1503" y="900"/>
            <a:chExt cx="1852" cy="646"/>
          </a:xfrm>
        </p:grpSpPr>
        <p:sp>
          <p:nvSpPr>
            <p:cNvPr id="160" name="AutoShape 69"/>
            <p:cNvSpPr>
              <a:spLocks noChangeAspect="1" noChangeArrowheads="1" noTextEdit="1"/>
            </p:cNvSpPr>
            <p:nvPr/>
          </p:nvSpPr>
          <p:spPr bwMode="auto">
            <a:xfrm>
              <a:off x="-1503" y="900"/>
              <a:ext cx="1852" cy="646"/>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71"/>
            <p:cNvSpPr>
              <a:spLocks noEditPoints="1"/>
            </p:cNvSpPr>
            <p:nvPr/>
          </p:nvSpPr>
          <p:spPr bwMode="auto">
            <a:xfrm>
              <a:off x="-1499" y="879"/>
              <a:ext cx="1844" cy="667"/>
            </a:xfrm>
            <a:custGeom>
              <a:avLst/>
              <a:gdLst/>
              <a:ahLst/>
              <a:cxnLst>
                <a:cxn ang="0">
                  <a:pos x="409" y="11"/>
                </a:cxn>
                <a:cxn ang="0">
                  <a:pos x="370" y="108"/>
                </a:cxn>
                <a:cxn ang="0">
                  <a:pos x="250" y="114"/>
                </a:cxn>
                <a:cxn ang="0">
                  <a:pos x="13" y="152"/>
                </a:cxn>
                <a:cxn ang="0">
                  <a:pos x="112" y="77"/>
                </a:cxn>
                <a:cxn ang="0">
                  <a:pos x="230" y="10"/>
                </a:cxn>
                <a:cxn ang="0">
                  <a:pos x="306" y="113"/>
                </a:cxn>
                <a:cxn ang="0">
                  <a:pos x="129" y="17"/>
                </a:cxn>
                <a:cxn ang="0">
                  <a:pos x="335" y="31"/>
                </a:cxn>
                <a:cxn ang="0">
                  <a:pos x="161" y="18"/>
                </a:cxn>
                <a:cxn ang="0">
                  <a:pos x="237" y="31"/>
                </a:cxn>
                <a:cxn ang="0">
                  <a:pos x="271" y="13"/>
                </a:cxn>
                <a:cxn ang="0">
                  <a:pos x="395" y="14"/>
                </a:cxn>
                <a:cxn ang="0">
                  <a:pos x="394" y="28"/>
                </a:cxn>
                <a:cxn ang="0">
                  <a:pos x="414" y="50"/>
                </a:cxn>
                <a:cxn ang="0">
                  <a:pos x="346" y="38"/>
                </a:cxn>
                <a:cxn ang="0">
                  <a:pos x="265" y="40"/>
                </a:cxn>
                <a:cxn ang="0">
                  <a:pos x="416" y="28"/>
                </a:cxn>
                <a:cxn ang="0">
                  <a:pos x="75" y="30"/>
                </a:cxn>
                <a:cxn ang="0">
                  <a:pos x="345" y="55"/>
                </a:cxn>
                <a:cxn ang="0">
                  <a:pos x="83" y="40"/>
                </a:cxn>
                <a:cxn ang="0">
                  <a:pos x="39" y="46"/>
                </a:cxn>
                <a:cxn ang="0">
                  <a:pos x="47" y="57"/>
                </a:cxn>
                <a:cxn ang="0">
                  <a:pos x="76" y="60"/>
                </a:cxn>
                <a:cxn ang="0">
                  <a:pos x="326" y="86"/>
                </a:cxn>
                <a:cxn ang="0">
                  <a:pos x="409" y="65"/>
                </a:cxn>
                <a:cxn ang="0">
                  <a:pos x="167" y="58"/>
                </a:cxn>
                <a:cxn ang="0">
                  <a:pos x="212" y="70"/>
                </a:cxn>
                <a:cxn ang="0">
                  <a:pos x="44" y="62"/>
                </a:cxn>
                <a:cxn ang="0">
                  <a:pos x="390" y="91"/>
                </a:cxn>
                <a:cxn ang="0">
                  <a:pos x="61" y="70"/>
                </a:cxn>
                <a:cxn ang="0">
                  <a:pos x="198" y="87"/>
                </a:cxn>
                <a:cxn ang="0">
                  <a:pos x="320" y="78"/>
                </a:cxn>
                <a:cxn ang="0">
                  <a:pos x="355" y="78"/>
                </a:cxn>
                <a:cxn ang="0">
                  <a:pos x="120" y="77"/>
                </a:cxn>
                <a:cxn ang="0">
                  <a:pos x="11" y="80"/>
                </a:cxn>
                <a:cxn ang="0">
                  <a:pos x="412" y="92"/>
                </a:cxn>
                <a:cxn ang="0">
                  <a:pos x="277" y="94"/>
                </a:cxn>
                <a:cxn ang="0">
                  <a:pos x="67" y="88"/>
                </a:cxn>
                <a:cxn ang="0">
                  <a:pos x="271" y="91"/>
                </a:cxn>
                <a:cxn ang="0">
                  <a:pos x="344" y="95"/>
                </a:cxn>
                <a:cxn ang="0">
                  <a:pos x="274" y="97"/>
                </a:cxn>
                <a:cxn ang="0">
                  <a:pos x="86" y="99"/>
                </a:cxn>
                <a:cxn ang="0">
                  <a:pos x="30" y="116"/>
                </a:cxn>
                <a:cxn ang="0">
                  <a:pos x="222" y="100"/>
                </a:cxn>
                <a:cxn ang="0">
                  <a:pos x="26" y="112"/>
                </a:cxn>
                <a:cxn ang="0">
                  <a:pos x="9" y="104"/>
                </a:cxn>
                <a:cxn ang="0">
                  <a:pos x="247" y="107"/>
                </a:cxn>
                <a:cxn ang="0">
                  <a:pos x="185" y="103"/>
                </a:cxn>
                <a:cxn ang="0">
                  <a:pos x="234" y="110"/>
                </a:cxn>
                <a:cxn ang="0">
                  <a:pos x="320" y="108"/>
                </a:cxn>
                <a:cxn ang="0">
                  <a:pos x="148" y="126"/>
                </a:cxn>
                <a:cxn ang="0">
                  <a:pos x="111" y="140"/>
                </a:cxn>
                <a:cxn ang="0">
                  <a:pos x="21" y="124"/>
                </a:cxn>
                <a:cxn ang="0">
                  <a:pos x="333" y="131"/>
                </a:cxn>
                <a:cxn ang="0">
                  <a:pos x="409" y="124"/>
                </a:cxn>
                <a:cxn ang="0">
                  <a:pos x="48" y="146"/>
                </a:cxn>
                <a:cxn ang="0">
                  <a:pos x="80" y="131"/>
                </a:cxn>
                <a:cxn ang="0">
                  <a:pos x="301" y="129"/>
                </a:cxn>
                <a:cxn ang="0">
                  <a:pos x="205" y="140"/>
                </a:cxn>
                <a:cxn ang="0">
                  <a:pos x="9" y="135"/>
                </a:cxn>
                <a:cxn ang="0">
                  <a:pos x="135" y="139"/>
                </a:cxn>
                <a:cxn ang="0">
                  <a:pos x="62" y="147"/>
                </a:cxn>
              </a:cxnLst>
              <a:rect l="0" t="0" r="r" b="b"/>
              <a:pathLst>
                <a:path w="436" h="158">
                  <a:moveTo>
                    <a:pt x="369" y="9"/>
                  </a:moveTo>
                  <a:cubicBezTo>
                    <a:pt x="371" y="27"/>
                    <a:pt x="366" y="41"/>
                    <a:pt x="362" y="56"/>
                  </a:cubicBezTo>
                  <a:cubicBezTo>
                    <a:pt x="361" y="59"/>
                    <a:pt x="364" y="58"/>
                    <a:pt x="364" y="61"/>
                  </a:cubicBezTo>
                  <a:cubicBezTo>
                    <a:pt x="364" y="65"/>
                    <a:pt x="360" y="64"/>
                    <a:pt x="360" y="68"/>
                  </a:cubicBezTo>
                  <a:cubicBezTo>
                    <a:pt x="365" y="67"/>
                    <a:pt x="372" y="67"/>
                    <a:pt x="377" y="66"/>
                  </a:cubicBezTo>
                  <a:cubicBezTo>
                    <a:pt x="380" y="50"/>
                    <a:pt x="385" y="28"/>
                    <a:pt x="384" y="8"/>
                  </a:cubicBezTo>
                  <a:cubicBezTo>
                    <a:pt x="389" y="3"/>
                    <a:pt x="394" y="8"/>
                    <a:pt x="398" y="10"/>
                  </a:cubicBezTo>
                  <a:cubicBezTo>
                    <a:pt x="404" y="11"/>
                    <a:pt x="401" y="5"/>
                    <a:pt x="406" y="6"/>
                  </a:cubicBezTo>
                  <a:cubicBezTo>
                    <a:pt x="410" y="6"/>
                    <a:pt x="410" y="8"/>
                    <a:pt x="409" y="11"/>
                  </a:cubicBezTo>
                  <a:cubicBezTo>
                    <a:pt x="418" y="13"/>
                    <a:pt x="430" y="11"/>
                    <a:pt x="436" y="15"/>
                  </a:cubicBezTo>
                  <a:cubicBezTo>
                    <a:pt x="435" y="36"/>
                    <a:pt x="426" y="49"/>
                    <a:pt x="422" y="68"/>
                  </a:cubicBezTo>
                  <a:cubicBezTo>
                    <a:pt x="420" y="82"/>
                    <a:pt x="419" y="95"/>
                    <a:pt x="418" y="112"/>
                  </a:cubicBezTo>
                  <a:cubicBezTo>
                    <a:pt x="417" y="125"/>
                    <a:pt x="414" y="140"/>
                    <a:pt x="416" y="151"/>
                  </a:cubicBezTo>
                  <a:cubicBezTo>
                    <a:pt x="410" y="154"/>
                    <a:pt x="407" y="150"/>
                    <a:pt x="403" y="148"/>
                  </a:cubicBezTo>
                  <a:cubicBezTo>
                    <a:pt x="398" y="147"/>
                    <a:pt x="393" y="150"/>
                    <a:pt x="391" y="147"/>
                  </a:cubicBezTo>
                  <a:cubicBezTo>
                    <a:pt x="382" y="147"/>
                    <a:pt x="374" y="154"/>
                    <a:pt x="366" y="152"/>
                  </a:cubicBezTo>
                  <a:cubicBezTo>
                    <a:pt x="364" y="143"/>
                    <a:pt x="369" y="138"/>
                    <a:pt x="370" y="131"/>
                  </a:cubicBezTo>
                  <a:cubicBezTo>
                    <a:pt x="370" y="124"/>
                    <a:pt x="368" y="118"/>
                    <a:pt x="370" y="108"/>
                  </a:cubicBezTo>
                  <a:cubicBezTo>
                    <a:pt x="367" y="104"/>
                    <a:pt x="360" y="104"/>
                    <a:pt x="353" y="103"/>
                  </a:cubicBezTo>
                  <a:cubicBezTo>
                    <a:pt x="348" y="115"/>
                    <a:pt x="353" y="134"/>
                    <a:pt x="348" y="144"/>
                  </a:cubicBezTo>
                  <a:cubicBezTo>
                    <a:pt x="343" y="144"/>
                    <a:pt x="339" y="143"/>
                    <a:pt x="337" y="138"/>
                  </a:cubicBezTo>
                  <a:cubicBezTo>
                    <a:pt x="332" y="138"/>
                    <a:pt x="328" y="136"/>
                    <a:pt x="323" y="136"/>
                  </a:cubicBezTo>
                  <a:cubicBezTo>
                    <a:pt x="319" y="136"/>
                    <a:pt x="314" y="140"/>
                    <a:pt x="313" y="136"/>
                  </a:cubicBezTo>
                  <a:cubicBezTo>
                    <a:pt x="312" y="139"/>
                    <a:pt x="310" y="141"/>
                    <a:pt x="307" y="142"/>
                  </a:cubicBezTo>
                  <a:cubicBezTo>
                    <a:pt x="297" y="142"/>
                    <a:pt x="286" y="139"/>
                    <a:pt x="277" y="140"/>
                  </a:cubicBezTo>
                  <a:cubicBezTo>
                    <a:pt x="272" y="141"/>
                    <a:pt x="268" y="144"/>
                    <a:pt x="263" y="143"/>
                  </a:cubicBezTo>
                  <a:cubicBezTo>
                    <a:pt x="256" y="135"/>
                    <a:pt x="259" y="116"/>
                    <a:pt x="250" y="114"/>
                  </a:cubicBezTo>
                  <a:cubicBezTo>
                    <a:pt x="241" y="113"/>
                    <a:pt x="240" y="127"/>
                    <a:pt x="231" y="129"/>
                  </a:cubicBezTo>
                  <a:cubicBezTo>
                    <a:pt x="232" y="137"/>
                    <a:pt x="234" y="151"/>
                    <a:pt x="232" y="158"/>
                  </a:cubicBezTo>
                  <a:cubicBezTo>
                    <a:pt x="230" y="158"/>
                    <a:pt x="228" y="158"/>
                    <a:pt x="226" y="158"/>
                  </a:cubicBezTo>
                  <a:cubicBezTo>
                    <a:pt x="224" y="157"/>
                    <a:pt x="225" y="153"/>
                    <a:pt x="225" y="151"/>
                  </a:cubicBezTo>
                  <a:cubicBezTo>
                    <a:pt x="191" y="146"/>
                    <a:pt x="165" y="144"/>
                    <a:pt x="128" y="146"/>
                  </a:cubicBezTo>
                  <a:cubicBezTo>
                    <a:pt x="124" y="146"/>
                    <a:pt x="124" y="143"/>
                    <a:pt x="121" y="143"/>
                  </a:cubicBezTo>
                  <a:cubicBezTo>
                    <a:pt x="116" y="145"/>
                    <a:pt x="112" y="146"/>
                    <a:pt x="109" y="149"/>
                  </a:cubicBezTo>
                  <a:cubicBezTo>
                    <a:pt x="90" y="150"/>
                    <a:pt x="73" y="153"/>
                    <a:pt x="55" y="153"/>
                  </a:cubicBezTo>
                  <a:cubicBezTo>
                    <a:pt x="40" y="152"/>
                    <a:pt x="25" y="146"/>
                    <a:pt x="13" y="152"/>
                  </a:cubicBezTo>
                  <a:cubicBezTo>
                    <a:pt x="7" y="149"/>
                    <a:pt x="4" y="150"/>
                    <a:pt x="0" y="146"/>
                  </a:cubicBezTo>
                  <a:cubicBezTo>
                    <a:pt x="2" y="138"/>
                    <a:pt x="4" y="125"/>
                    <a:pt x="1" y="118"/>
                  </a:cubicBezTo>
                  <a:cubicBezTo>
                    <a:pt x="6" y="105"/>
                    <a:pt x="2" y="80"/>
                    <a:pt x="3" y="62"/>
                  </a:cubicBezTo>
                  <a:cubicBezTo>
                    <a:pt x="3" y="56"/>
                    <a:pt x="6" y="51"/>
                    <a:pt x="3" y="46"/>
                  </a:cubicBezTo>
                  <a:cubicBezTo>
                    <a:pt x="8" y="41"/>
                    <a:pt x="8" y="32"/>
                    <a:pt x="6" y="25"/>
                  </a:cubicBezTo>
                  <a:cubicBezTo>
                    <a:pt x="38" y="14"/>
                    <a:pt x="90" y="8"/>
                    <a:pt x="93" y="48"/>
                  </a:cubicBezTo>
                  <a:cubicBezTo>
                    <a:pt x="94" y="57"/>
                    <a:pt x="91" y="61"/>
                    <a:pt x="87" y="69"/>
                  </a:cubicBezTo>
                  <a:cubicBezTo>
                    <a:pt x="91" y="72"/>
                    <a:pt x="92" y="66"/>
                    <a:pt x="96" y="67"/>
                  </a:cubicBezTo>
                  <a:cubicBezTo>
                    <a:pt x="99" y="73"/>
                    <a:pt x="108" y="73"/>
                    <a:pt x="112" y="77"/>
                  </a:cubicBezTo>
                  <a:cubicBezTo>
                    <a:pt x="119" y="58"/>
                    <a:pt x="114" y="22"/>
                    <a:pt x="126" y="6"/>
                  </a:cubicBezTo>
                  <a:cubicBezTo>
                    <a:pt x="144" y="8"/>
                    <a:pt x="163" y="6"/>
                    <a:pt x="182" y="9"/>
                  </a:cubicBezTo>
                  <a:cubicBezTo>
                    <a:pt x="187" y="15"/>
                    <a:pt x="182" y="26"/>
                    <a:pt x="180" y="35"/>
                  </a:cubicBezTo>
                  <a:cubicBezTo>
                    <a:pt x="175" y="55"/>
                    <a:pt x="171" y="80"/>
                    <a:pt x="167" y="101"/>
                  </a:cubicBezTo>
                  <a:cubicBezTo>
                    <a:pt x="169" y="103"/>
                    <a:pt x="171" y="97"/>
                    <a:pt x="173" y="97"/>
                  </a:cubicBezTo>
                  <a:cubicBezTo>
                    <a:pt x="177" y="100"/>
                    <a:pt x="180" y="98"/>
                    <a:pt x="185" y="97"/>
                  </a:cubicBezTo>
                  <a:cubicBezTo>
                    <a:pt x="192" y="84"/>
                    <a:pt x="200" y="70"/>
                    <a:pt x="207" y="57"/>
                  </a:cubicBezTo>
                  <a:cubicBezTo>
                    <a:pt x="214" y="43"/>
                    <a:pt x="220" y="29"/>
                    <a:pt x="229" y="17"/>
                  </a:cubicBezTo>
                  <a:cubicBezTo>
                    <a:pt x="229" y="14"/>
                    <a:pt x="228" y="12"/>
                    <a:pt x="230" y="10"/>
                  </a:cubicBezTo>
                  <a:cubicBezTo>
                    <a:pt x="235" y="7"/>
                    <a:pt x="238" y="10"/>
                    <a:pt x="242" y="10"/>
                  </a:cubicBezTo>
                  <a:cubicBezTo>
                    <a:pt x="258" y="9"/>
                    <a:pt x="279" y="0"/>
                    <a:pt x="285" y="13"/>
                  </a:cubicBezTo>
                  <a:cubicBezTo>
                    <a:pt x="285" y="14"/>
                    <a:pt x="286" y="17"/>
                    <a:pt x="286" y="16"/>
                  </a:cubicBezTo>
                  <a:cubicBezTo>
                    <a:pt x="289" y="35"/>
                    <a:pt x="293" y="62"/>
                    <a:pt x="299" y="80"/>
                  </a:cubicBezTo>
                  <a:cubicBezTo>
                    <a:pt x="299" y="81"/>
                    <a:pt x="301" y="80"/>
                    <a:pt x="301" y="82"/>
                  </a:cubicBezTo>
                  <a:cubicBezTo>
                    <a:pt x="303" y="83"/>
                    <a:pt x="302" y="85"/>
                    <a:pt x="301" y="86"/>
                  </a:cubicBezTo>
                  <a:cubicBezTo>
                    <a:pt x="301" y="89"/>
                    <a:pt x="306" y="86"/>
                    <a:pt x="305" y="89"/>
                  </a:cubicBezTo>
                  <a:cubicBezTo>
                    <a:pt x="306" y="92"/>
                    <a:pt x="304" y="93"/>
                    <a:pt x="303" y="97"/>
                  </a:cubicBezTo>
                  <a:cubicBezTo>
                    <a:pt x="303" y="102"/>
                    <a:pt x="307" y="108"/>
                    <a:pt x="306" y="113"/>
                  </a:cubicBezTo>
                  <a:cubicBezTo>
                    <a:pt x="310" y="112"/>
                    <a:pt x="312" y="109"/>
                    <a:pt x="314" y="107"/>
                  </a:cubicBezTo>
                  <a:cubicBezTo>
                    <a:pt x="312" y="104"/>
                    <a:pt x="309" y="104"/>
                    <a:pt x="308" y="102"/>
                  </a:cubicBezTo>
                  <a:cubicBezTo>
                    <a:pt x="312" y="90"/>
                    <a:pt x="312" y="74"/>
                    <a:pt x="314" y="59"/>
                  </a:cubicBezTo>
                  <a:cubicBezTo>
                    <a:pt x="315" y="48"/>
                    <a:pt x="320" y="38"/>
                    <a:pt x="316" y="29"/>
                  </a:cubicBezTo>
                  <a:cubicBezTo>
                    <a:pt x="322" y="26"/>
                    <a:pt x="318" y="12"/>
                    <a:pt x="323" y="7"/>
                  </a:cubicBezTo>
                  <a:cubicBezTo>
                    <a:pt x="333" y="8"/>
                    <a:pt x="340" y="6"/>
                    <a:pt x="349" y="8"/>
                  </a:cubicBezTo>
                  <a:cubicBezTo>
                    <a:pt x="350" y="7"/>
                    <a:pt x="350" y="5"/>
                    <a:pt x="351" y="4"/>
                  </a:cubicBezTo>
                  <a:cubicBezTo>
                    <a:pt x="357" y="7"/>
                    <a:pt x="363" y="6"/>
                    <a:pt x="369" y="9"/>
                  </a:cubicBezTo>
                  <a:close/>
                  <a:moveTo>
                    <a:pt x="129" y="17"/>
                  </a:moveTo>
                  <a:cubicBezTo>
                    <a:pt x="128" y="16"/>
                    <a:pt x="131" y="13"/>
                    <a:pt x="129" y="12"/>
                  </a:cubicBezTo>
                  <a:cubicBezTo>
                    <a:pt x="127" y="13"/>
                    <a:pt x="124" y="17"/>
                    <a:pt x="129" y="17"/>
                  </a:cubicBezTo>
                  <a:close/>
                  <a:moveTo>
                    <a:pt x="130" y="26"/>
                  </a:moveTo>
                  <a:cubicBezTo>
                    <a:pt x="134" y="23"/>
                    <a:pt x="142" y="16"/>
                    <a:pt x="139" y="12"/>
                  </a:cubicBezTo>
                  <a:cubicBezTo>
                    <a:pt x="135" y="16"/>
                    <a:pt x="132" y="21"/>
                    <a:pt x="130" y="26"/>
                  </a:cubicBezTo>
                  <a:close/>
                  <a:moveTo>
                    <a:pt x="324" y="33"/>
                  </a:moveTo>
                  <a:cubicBezTo>
                    <a:pt x="333" y="28"/>
                    <a:pt x="339" y="20"/>
                    <a:pt x="345" y="12"/>
                  </a:cubicBezTo>
                  <a:cubicBezTo>
                    <a:pt x="334" y="15"/>
                    <a:pt x="329" y="25"/>
                    <a:pt x="324" y="33"/>
                  </a:cubicBezTo>
                  <a:close/>
                  <a:moveTo>
                    <a:pt x="335" y="31"/>
                  </a:moveTo>
                  <a:cubicBezTo>
                    <a:pt x="337" y="31"/>
                    <a:pt x="337" y="29"/>
                    <a:pt x="340" y="30"/>
                  </a:cubicBezTo>
                  <a:cubicBezTo>
                    <a:pt x="342" y="23"/>
                    <a:pt x="354" y="19"/>
                    <a:pt x="353" y="12"/>
                  </a:cubicBezTo>
                  <a:cubicBezTo>
                    <a:pt x="348" y="19"/>
                    <a:pt x="341" y="25"/>
                    <a:pt x="335" y="31"/>
                  </a:cubicBezTo>
                  <a:close/>
                  <a:moveTo>
                    <a:pt x="142" y="22"/>
                  </a:moveTo>
                  <a:cubicBezTo>
                    <a:pt x="136" y="29"/>
                    <a:pt x="129" y="35"/>
                    <a:pt x="127" y="41"/>
                  </a:cubicBezTo>
                  <a:cubicBezTo>
                    <a:pt x="130" y="40"/>
                    <a:pt x="132" y="35"/>
                    <a:pt x="136" y="37"/>
                  </a:cubicBezTo>
                  <a:cubicBezTo>
                    <a:pt x="142" y="28"/>
                    <a:pt x="152" y="24"/>
                    <a:pt x="156" y="13"/>
                  </a:cubicBezTo>
                  <a:cubicBezTo>
                    <a:pt x="149" y="12"/>
                    <a:pt x="146" y="18"/>
                    <a:pt x="142" y="22"/>
                  </a:cubicBezTo>
                  <a:close/>
                  <a:moveTo>
                    <a:pt x="161" y="18"/>
                  </a:moveTo>
                  <a:cubicBezTo>
                    <a:pt x="157" y="21"/>
                    <a:pt x="154" y="26"/>
                    <a:pt x="150" y="31"/>
                  </a:cubicBezTo>
                  <a:cubicBezTo>
                    <a:pt x="146" y="35"/>
                    <a:pt x="139" y="38"/>
                    <a:pt x="139" y="43"/>
                  </a:cubicBezTo>
                  <a:cubicBezTo>
                    <a:pt x="140" y="40"/>
                    <a:pt x="144" y="39"/>
                    <a:pt x="147" y="38"/>
                  </a:cubicBezTo>
                  <a:cubicBezTo>
                    <a:pt x="154" y="30"/>
                    <a:pt x="160" y="20"/>
                    <a:pt x="170" y="14"/>
                  </a:cubicBezTo>
                  <a:cubicBezTo>
                    <a:pt x="173" y="14"/>
                    <a:pt x="170" y="19"/>
                    <a:pt x="174" y="18"/>
                  </a:cubicBezTo>
                  <a:cubicBezTo>
                    <a:pt x="177" y="13"/>
                    <a:pt x="168" y="13"/>
                    <a:pt x="162" y="13"/>
                  </a:cubicBezTo>
                  <a:cubicBezTo>
                    <a:pt x="163" y="16"/>
                    <a:pt x="161" y="16"/>
                    <a:pt x="161" y="18"/>
                  </a:cubicBezTo>
                  <a:close/>
                  <a:moveTo>
                    <a:pt x="251" y="14"/>
                  </a:moveTo>
                  <a:cubicBezTo>
                    <a:pt x="245" y="19"/>
                    <a:pt x="242" y="26"/>
                    <a:pt x="237" y="31"/>
                  </a:cubicBezTo>
                  <a:cubicBezTo>
                    <a:pt x="234" y="34"/>
                    <a:pt x="227" y="36"/>
                    <a:pt x="228" y="42"/>
                  </a:cubicBezTo>
                  <a:cubicBezTo>
                    <a:pt x="231" y="42"/>
                    <a:pt x="233" y="38"/>
                    <a:pt x="236" y="35"/>
                  </a:cubicBezTo>
                  <a:cubicBezTo>
                    <a:pt x="242" y="30"/>
                    <a:pt x="248" y="26"/>
                    <a:pt x="253" y="21"/>
                  </a:cubicBezTo>
                  <a:cubicBezTo>
                    <a:pt x="254" y="19"/>
                    <a:pt x="259" y="13"/>
                    <a:pt x="256" y="13"/>
                  </a:cubicBezTo>
                  <a:cubicBezTo>
                    <a:pt x="255" y="15"/>
                    <a:pt x="253" y="14"/>
                    <a:pt x="251" y="14"/>
                  </a:cubicBezTo>
                  <a:close/>
                  <a:moveTo>
                    <a:pt x="266" y="13"/>
                  </a:moveTo>
                  <a:cubicBezTo>
                    <a:pt x="255" y="29"/>
                    <a:pt x="238" y="39"/>
                    <a:pt x="227" y="54"/>
                  </a:cubicBezTo>
                  <a:cubicBezTo>
                    <a:pt x="230" y="54"/>
                    <a:pt x="230" y="52"/>
                    <a:pt x="231" y="54"/>
                  </a:cubicBezTo>
                  <a:cubicBezTo>
                    <a:pt x="243" y="39"/>
                    <a:pt x="259" y="28"/>
                    <a:pt x="271" y="13"/>
                  </a:cubicBezTo>
                  <a:cubicBezTo>
                    <a:pt x="269" y="13"/>
                    <a:pt x="268" y="13"/>
                    <a:pt x="266" y="13"/>
                  </a:cubicBezTo>
                  <a:close/>
                  <a:moveTo>
                    <a:pt x="273" y="21"/>
                  </a:moveTo>
                  <a:cubicBezTo>
                    <a:pt x="266" y="29"/>
                    <a:pt x="253" y="37"/>
                    <a:pt x="247" y="46"/>
                  </a:cubicBezTo>
                  <a:cubicBezTo>
                    <a:pt x="251" y="49"/>
                    <a:pt x="253" y="43"/>
                    <a:pt x="255" y="40"/>
                  </a:cubicBezTo>
                  <a:cubicBezTo>
                    <a:pt x="263" y="32"/>
                    <a:pt x="272" y="25"/>
                    <a:pt x="278" y="17"/>
                  </a:cubicBezTo>
                  <a:cubicBezTo>
                    <a:pt x="277" y="17"/>
                    <a:pt x="276" y="12"/>
                    <a:pt x="275" y="15"/>
                  </a:cubicBezTo>
                  <a:cubicBezTo>
                    <a:pt x="276" y="16"/>
                    <a:pt x="273" y="20"/>
                    <a:pt x="273" y="21"/>
                  </a:cubicBezTo>
                  <a:close/>
                  <a:moveTo>
                    <a:pt x="391" y="20"/>
                  </a:moveTo>
                  <a:cubicBezTo>
                    <a:pt x="392" y="18"/>
                    <a:pt x="394" y="17"/>
                    <a:pt x="395" y="14"/>
                  </a:cubicBezTo>
                  <a:cubicBezTo>
                    <a:pt x="391" y="13"/>
                    <a:pt x="389" y="19"/>
                    <a:pt x="391" y="20"/>
                  </a:cubicBezTo>
                  <a:close/>
                  <a:moveTo>
                    <a:pt x="224" y="36"/>
                  </a:moveTo>
                  <a:cubicBezTo>
                    <a:pt x="228" y="30"/>
                    <a:pt x="239" y="24"/>
                    <a:pt x="239" y="15"/>
                  </a:cubicBezTo>
                  <a:cubicBezTo>
                    <a:pt x="232" y="20"/>
                    <a:pt x="225" y="30"/>
                    <a:pt x="224" y="36"/>
                  </a:cubicBezTo>
                  <a:close/>
                  <a:moveTo>
                    <a:pt x="327" y="18"/>
                  </a:moveTo>
                  <a:cubicBezTo>
                    <a:pt x="327" y="18"/>
                    <a:pt x="328" y="17"/>
                    <a:pt x="328" y="17"/>
                  </a:cubicBezTo>
                  <a:cubicBezTo>
                    <a:pt x="328" y="16"/>
                    <a:pt x="328" y="15"/>
                    <a:pt x="326" y="15"/>
                  </a:cubicBezTo>
                  <a:cubicBezTo>
                    <a:pt x="327" y="16"/>
                    <a:pt x="326" y="18"/>
                    <a:pt x="327" y="18"/>
                  </a:cubicBezTo>
                  <a:close/>
                  <a:moveTo>
                    <a:pt x="394" y="28"/>
                  </a:moveTo>
                  <a:cubicBezTo>
                    <a:pt x="398" y="24"/>
                    <a:pt x="404" y="22"/>
                    <a:pt x="406" y="16"/>
                  </a:cubicBezTo>
                  <a:cubicBezTo>
                    <a:pt x="399" y="18"/>
                    <a:pt x="395" y="21"/>
                    <a:pt x="394" y="28"/>
                  </a:cubicBezTo>
                  <a:close/>
                  <a:moveTo>
                    <a:pt x="415" y="17"/>
                  </a:moveTo>
                  <a:cubicBezTo>
                    <a:pt x="407" y="27"/>
                    <a:pt x="395" y="32"/>
                    <a:pt x="388" y="43"/>
                  </a:cubicBezTo>
                  <a:cubicBezTo>
                    <a:pt x="401" y="37"/>
                    <a:pt x="408" y="26"/>
                    <a:pt x="419" y="18"/>
                  </a:cubicBezTo>
                  <a:cubicBezTo>
                    <a:pt x="417" y="18"/>
                    <a:pt x="416" y="18"/>
                    <a:pt x="415" y="17"/>
                  </a:cubicBezTo>
                  <a:close/>
                  <a:moveTo>
                    <a:pt x="367" y="93"/>
                  </a:moveTo>
                  <a:cubicBezTo>
                    <a:pt x="375" y="90"/>
                    <a:pt x="380" y="82"/>
                    <a:pt x="386" y="76"/>
                  </a:cubicBezTo>
                  <a:cubicBezTo>
                    <a:pt x="396" y="66"/>
                    <a:pt x="405" y="59"/>
                    <a:pt x="414" y="50"/>
                  </a:cubicBezTo>
                  <a:cubicBezTo>
                    <a:pt x="421" y="42"/>
                    <a:pt x="430" y="33"/>
                    <a:pt x="427" y="19"/>
                  </a:cubicBezTo>
                  <a:cubicBezTo>
                    <a:pt x="424" y="20"/>
                    <a:pt x="424" y="23"/>
                    <a:pt x="421" y="24"/>
                  </a:cubicBezTo>
                  <a:cubicBezTo>
                    <a:pt x="423" y="25"/>
                    <a:pt x="425" y="26"/>
                    <a:pt x="425" y="28"/>
                  </a:cubicBezTo>
                  <a:cubicBezTo>
                    <a:pt x="417" y="40"/>
                    <a:pt x="405" y="50"/>
                    <a:pt x="394" y="59"/>
                  </a:cubicBezTo>
                  <a:cubicBezTo>
                    <a:pt x="393" y="62"/>
                    <a:pt x="393" y="61"/>
                    <a:pt x="394" y="64"/>
                  </a:cubicBezTo>
                  <a:cubicBezTo>
                    <a:pt x="390" y="67"/>
                    <a:pt x="388" y="70"/>
                    <a:pt x="383" y="71"/>
                  </a:cubicBezTo>
                  <a:cubicBezTo>
                    <a:pt x="384" y="85"/>
                    <a:pt x="370" y="84"/>
                    <a:pt x="367" y="93"/>
                  </a:cubicBezTo>
                  <a:close/>
                  <a:moveTo>
                    <a:pt x="325" y="58"/>
                  </a:moveTo>
                  <a:cubicBezTo>
                    <a:pt x="335" y="53"/>
                    <a:pt x="339" y="45"/>
                    <a:pt x="346" y="38"/>
                  </a:cubicBezTo>
                  <a:cubicBezTo>
                    <a:pt x="351" y="33"/>
                    <a:pt x="357" y="29"/>
                    <a:pt x="362" y="23"/>
                  </a:cubicBezTo>
                  <a:cubicBezTo>
                    <a:pt x="362" y="22"/>
                    <a:pt x="362" y="20"/>
                    <a:pt x="361" y="20"/>
                  </a:cubicBezTo>
                  <a:cubicBezTo>
                    <a:pt x="351" y="34"/>
                    <a:pt x="336" y="44"/>
                    <a:pt x="325" y="58"/>
                  </a:cubicBezTo>
                  <a:close/>
                  <a:moveTo>
                    <a:pt x="144" y="49"/>
                  </a:moveTo>
                  <a:cubicBezTo>
                    <a:pt x="153" y="44"/>
                    <a:pt x="160" y="34"/>
                    <a:pt x="165" y="27"/>
                  </a:cubicBezTo>
                  <a:cubicBezTo>
                    <a:pt x="166" y="26"/>
                    <a:pt x="171" y="23"/>
                    <a:pt x="167" y="22"/>
                  </a:cubicBezTo>
                  <a:cubicBezTo>
                    <a:pt x="161" y="32"/>
                    <a:pt x="151" y="39"/>
                    <a:pt x="144" y="49"/>
                  </a:cubicBezTo>
                  <a:close/>
                  <a:moveTo>
                    <a:pt x="272" y="33"/>
                  </a:moveTo>
                  <a:cubicBezTo>
                    <a:pt x="269" y="35"/>
                    <a:pt x="264" y="37"/>
                    <a:pt x="265" y="40"/>
                  </a:cubicBezTo>
                  <a:cubicBezTo>
                    <a:pt x="268" y="34"/>
                    <a:pt x="280" y="32"/>
                    <a:pt x="279" y="25"/>
                  </a:cubicBezTo>
                  <a:cubicBezTo>
                    <a:pt x="277" y="27"/>
                    <a:pt x="274" y="30"/>
                    <a:pt x="272" y="33"/>
                  </a:cubicBezTo>
                  <a:close/>
                  <a:moveTo>
                    <a:pt x="21" y="32"/>
                  </a:moveTo>
                  <a:cubicBezTo>
                    <a:pt x="22" y="30"/>
                    <a:pt x="23" y="29"/>
                    <a:pt x="23" y="27"/>
                  </a:cubicBezTo>
                  <a:cubicBezTo>
                    <a:pt x="20" y="26"/>
                    <a:pt x="19" y="31"/>
                    <a:pt x="21" y="32"/>
                  </a:cubicBezTo>
                  <a:close/>
                  <a:moveTo>
                    <a:pt x="395" y="47"/>
                  </a:moveTo>
                  <a:cubicBezTo>
                    <a:pt x="393" y="49"/>
                    <a:pt x="389" y="52"/>
                    <a:pt x="390" y="55"/>
                  </a:cubicBezTo>
                  <a:cubicBezTo>
                    <a:pt x="393" y="52"/>
                    <a:pt x="395" y="49"/>
                    <a:pt x="400" y="48"/>
                  </a:cubicBezTo>
                  <a:cubicBezTo>
                    <a:pt x="404" y="41"/>
                    <a:pt x="416" y="36"/>
                    <a:pt x="416" y="28"/>
                  </a:cubicBezTo>
                  <a:cubicBezTo>
                    <a:pt x="410" y="34"/>
                    <a:pt x="400" y="41"/>
                    <a:pt x="395" y="47"/>
                  </a:cubicBezTo>
                  <a:close/>
                  <a:moveTo>
                    <a:pt x="388" y="34"/>
                  </a:moveTo>
                  <a:cubicBezTo>
                    <a:pt x="390" y="33"/>
                    <a:pt x="394" y="30"/>
                    <a:pt x="393" y="29"/>
                  </a:cubicBezTo>
                  <a:cubicBezTo>
                    <a:pt x="393" y="32"/>
                    <a:pt x="387" y="29"/>
                    <a:pt x="388" y="34"/>
                  </a:cubicBezTo>
                  <a:close/>
                  <a:moveTo>
                    <a:pt x="12" y="34"/>
                  </a:moveTo>
                  <a:cubicBezTo>
                    <a:pt x="12" y="32"/>
                    <a:pt x="14" y="32"/>
                    <a:pt x="14" y="30"/>
                  </a:cubicBezTo>
                  <a:cubicBezTo>
                    <a:pt x="11" y="28"/>
                    <a:pt x="9" y="32"/>
                    <a:pt x="12" y="34"/>
                  </a:cubicBezTo>
                  <a:close/>
                  <a:moveTo>
                    <a:pt x="67" y="37"/>
                  </a:moveTo>
                  <a:cubicBezTo>
                    <a:pt x="70" y="36"/>
                    <a:pt x="76" y="32"/>
                    <a:pt x="75" y="30"/>
                  </a:cubicBezTo>
                  <a:cubicBezTo>
                    <a:pt x="72" y="32"/>
                    <a:pt x="69" y="34"/>
                    <a:pt x="67" y="37"/>
                  </a:cubicBezTo>
                  <a:close/>
                  <a:moveTo>
                    <a:pt x="173" y="32"/>
                  </a:moveTo>
                  <a:cubicBezTo>
                    <a:pt x="173" y="28"/>
                    <a:pt x="169" y="32"/>
                    <a:pt x="169" y="33"/>
                  </a:cubicBezTo>
                  <a:cubicBezTo>
                    <a:pt x="164" y="37"/>
                    <a:pt x="160" y="43"/>
                    <a:pt x="156" y="48"/>
                  </a:cubicBezTo>
                  <a:cubicBezTo>
                    <a:pt x="149" y="54"/>
                    <a:pt x="142" y="61"/>
                    <a:pt x="138" y="68"/>
                  </a:cubicBezTo>
                  <a:cubicBezTo>
                    <a:pt x="153" y="59"/>
                    <a:pt x="160" y="43"/>
                    <a:pt x="173" y="32"/>
                  </a:cubicBezTo>
                  <a:close/>
                  <a:moveTo>
                    <a:pt x="342" y="49"/>
                  </a:moveTo>
                  <a:cubicBezTo>
                    <a:pt x="339" y="56"/>
                    <a:pt x="329" y="60"/>
                    <a:pt x="329" y="66"/>
                  </a:cubicBezTo>
                  <a:cubicBezTo>
                    <a:pt x="336" y="64"/>
                    <a:pt x="341" y="59"/>
                    <a:pt x="345" y="55"/>
                  </a:cubicBezTo>
                  <a:cubicBezTo>
                    <a:pt x="351" y="48"/>
                    <a:pt x="357" y="43"/>
                    <a:pt x="360" y="35"/>
                  </a:cubicBezTo>
                  <a:cubicBezTo>
                    <a:pt x="360" y="34"/>
                    <a:pt x="359" y="33"/>
                    <a:pt x="358" y="34"/>
                  </a:cubicBezTo>
                  <a:cubicBezTo>
                    <a:pt x="353" y="39"/>
                    <a:pt x="348" y="45"/>
                    <a:pt x="342" y="49"/>
                  </a:cubicBezTo>
                  <a:close/>
                  <a:moveTo>
                    <a:pt x="265" y="47"/>
                  </a:moveTo>
                  <a:cubicBezTo>
                    <a:pt x="271" y="43"/>
                    <a:pt x="277" y="39"/>
                    <a:pt x="281" y="35"/>
                  </a:cubicBezTo>
                  <a:cubicBezTo>
                    <a:pt x="275" y="38"/>
                    <a:pt x="269" y="42"/>
                    <a:pt x="265" y="47"/>
                  </a:cubicBezTo>
                  <a:close/>
                  <a:moveTo>
                    <a:pt x="73" y="53"/>
                  </a:moveTo>
                  <a:cubicBezTo>
                    <a:pt x="76" y="48"/>
                    <a:pt x="81" y="46"/>
                    <a:pt x="85" y="41"/>
                  </a:cubicBezTo>
                  <a:cubicBezTo>
                    <a:pt x="84" y="40"/>
                    <a:pt x="84" y="40"/>
                    <a:pt x="83" y="40"/>
                  </a:cubicBezTo>
                  <a:cubicBezTo>
                    <a:pt x="80" y="45"/>
                    <a:pt x="71" y="47"/>
                    <a:pt x="73" y="53"/>
                  </a:cubicBezTo>
                  <a:close/>
                  <a:moveTo>
                    <a:pt x="322" y="46"/>
                  </a:moveTo>
                  <a:cubicBezTo>
                    <a:pt x="324" y="46"/>
                    <a:pt x="325" y="43"/>
                    <a:pt x="326" y="41"/>
                  </a:cubicBezTo>
                  <a:cubicBezTo>
                    <a:pt x="325" y="41"/>
                    <a:pt x="324" y="41"/>
                    <a:pt x="323" y="41"/>
                  </a:cubicBezTo>
                  <a:cubicBezTo>
                    <a:pt x="323" y="44"/>
                    <a:pt x="321" y="44"/>
                    <a:pt x="322" y="46"/>
                  </a:cubicBezTo>
                  <a:close/>
                  <a:moveTo>
                    <a:pt x="39" y="46"/>
                  </a:moveTo>
                  <a:cubicBezTo>
                    <a:pt x="40" y="46"/>
                    <a:pt x="41" y="46"/>
                    <a:pt x="42" y="46"/>
                  </a:cubicBezTo>
                  <a:cubicBezTo>
                    <a:pt x="42" y="45"/>
                    <a:pt x="42" y="43"/>
                    <a:pt x="40" y="43"/>
                  </a:cubicBezTo>
                  <a:cubicBezTo>
                    <a:pt x="40" y="44"/>
                    <a:pt x="40" y="45"/>
                    <a:pt x="39" y="46"/>
                  </a:cubicBezTo>
                  <a:close/>
                  <a:moveTo>
                    <a:pt x="215" y="54"/>
                  </a:moveTo>
                  <a:cubicBezTo>
                    <a:pt x="219" y="51"/>
                    <a:pt x="227" y="47"/>
                    <a:pt x="227" y="43"/>
                  </a:cubicBezTo>
                  <a:cubicBezTo>
                    <a:pt x="224" y="48"/>
                    <a:pt x="216" y="47"/>
                    <a:pt x="215" y="54"/>
                  </a:cubicBezTo>
                  <a:close/>
                  <a:moveTo>
                    <a:pt x="154" y="61"/>
                  </a:moveTo>
                  <a:cubicBezTo>
                    <a:pt x="152" y="62"/>
                    <a:pt x="148" y="65"/>
                    <a:pt x="150" y="66"/>
                  </a:cubicBezTo>
                  <a:cubicBezTo>
                    <a:pt x="156" y="60"/>
                    <a:pt x="160" y="52"/>
                    <a:pt x="169" y="49"/>
                  </a:cubicBezTo>
                  <a:cubicBezTo>
                    <a:pt x="168" y="47"/>
                    <a:pt x="172" y="45"/>
                    <a:pt x="169" y="44"/>
                  </a:cubicBezTo>
                  <a:cubicBezTo>
                    <a:pt x="165" y="51"/>
                    <a:pt x="157" y="54"/>
                    <a:pt x="154" y="61"/>
                  </a:cubicBezTo>
                  <a:close/>
                  <a:moveTo>
                    <a:pt x="47" y="57"/>
                  </a:moveTo>
                  <a:cubicBezTo>
                    <a:pt x="61" y="67"/>
                    <a:pt x="62" y="38"/>
                    <a:pt x="51" y="50"/>
                  </a:cubicBezTo>
                  <a:cubicBezTo>
                    <a:pt x="50" y="50"/>
                    <a:pt x="49" y="49"/>
                    <a:pt x="47" y="49"/>
                  </a:cubicBezTo>
                  <a:cubicBezTo>
                    <a:pt x="46" y="52"/>
                    <a:pt x="47" y="53"/>
                    <a:pt x="47" y="57"/>
                  </a:cubicBezTo>
                  <a:close/>
                  <a:moveTo>
                    <a:pt x="282" y="50"/>
                  </a:moveTo>
                  <a:cubicBezTo>
                    <a:pt x="283" y="50"/>
                    <a:pt x="284" y="50"/>
                    <a:pt x="284" y="50"/>
                  </a:cubicBezTo>
                  <a:cubicBezTo>
                    <a:pt x="284" y="49"/>
                    <a:pt x="284" y="49"/>
                    <a:pt x="284" y="48"/>
                  </a:cubicBezTo>
                  <a:cubicBezTo>
                    <a:pt x="284" y="48"/>
                    <a:pt x="283" y="48"/>
                    <a:pt x="282" y="48"/>
                  </a:cubicBezTo>
                  <a:cubicBezTo>
                    <a:pt x="282" y="49"/>
                    <a:pt x="282" y="49"/>
                    <a:pt x="282" y="50"/>
                  </a:cubicBezTo>
                  <a:close/>
                  <a:moveTo>
                    <a:pt x="76" y="60"/>
                  </a:moveTo>
                  <a:cubicBezTo>
                    <a:pt x="78" y="57"/>
                    <a:pt x="82" y="56"/>
                    <a:pt x="86" y="55"/>
                  </a:cubicBezTo>
                  <a:cubicBezTo>
                    <a:pt x="84" y="55"/>
                    <a:pt x="88" y="48"/>
                    <a:pt x="84" y="50"/>
                  </a:cubicBezTo>
                  <a:cubicBezTo>
                    <a:pt x="82" y="54"/>
                    <a:pt x="75" y="57"/>
                    <a:pt x="76" y="60"/>
                  </a:cubicBezTo>
                  <a:close/>
                  <a:moveTo>
                    <a:pt x="326" y="80"/>
                  </a:moveTo>
                  <a:cubicBezTo>
                    <a:pt x="331" y="83"/>
                    <a:pt x="322" y="87"/>
                    <a:pt x="318" y="88"/>
                  </a:cubicBezTo>
                  <a:cubicBezTo>
                    <a:pt x="317" y="92"/>
                    <a:pt x="317" y="97"/>
                    <a:pt x="316" y="100"/>
                  </a:cubicBezTo>
                  <a:cubicBezTo>
                    <a:pt x="319" y="101"/>
                    <a:pt x="317" y="96"/>
                    <a:pt x="321" y="97"/>
                  </a:cubicBezTo>
                  <a:cubicBezTo>
                    <a:pt x="320" y="94"/>
                    <a:pt x="321" y="92"/>
                    <a:pt x="322" y="89"/>
                  </a:cubicBezTo>
                  <a:cubicBezTo>
                    <a:pt x="324" y="89"/>
                    <a:pt x="325" y="87"/>
                    <a:pt x="326" y="86"/>
                  </a:cubicBezTo>
                  <a:cubicBezTo>
                    <a:pt x="332" y="79"/>
                    <a:pt x="338" y="73"/>
                    <a:pt x="345" y="66"/>
                  </a:cubicBezTo>
                  <a:cubicBezTo>
                    <a:pt x="349" y="61"/>
                    <a:pt x="355" y="56"/>
                    <a:pt x="355" y="50"/>
                  </a:cubicBezTo>
                  <a:cubicBezTo>
                    <a:pt x="346" y="60"/>
                    <a:pt x="335" y="69"/>
                    <a:pt x="326" y="80"/>
                  </a:cubicBezTo>
                  <a:close/>
                  <a:moveTo>
                    <a:pt x="238" y="76"/>
                  </a:moveTo>
                  <a:cubicBezTo>
                    <a:pt x="252" y="84"/>
                    <a:pt x="260" y="65"/>
                    <a:pt x="253" y="53"/>
                  </a:cubicBezTo>
                  <a:cubicBezTo>
                    <a:pt x="241" y="49"/>
                    <a:pt x="235" y="64"/>
                    <a:pt x="238" y="76"/>
                  </a:cubicBezTo>
                  <a:close/>
                  <a:moveTo>
                    <a:pt x="398" y="72"/>
                  </a:moveTo>
                  <a:cubicBezTo>
                    <a:pt x="394" y="76"/>
                    <a:pt x="389" y="81"/>
                    <a:pt x="389" y="84"/>
                  </a:cubicBezTo>
                  <a:cubicBezTo>
                    <a:pt x="396" y="79"/>
                    <a:pt x="403" y="72"/>
                    <a:pt x="409" y="65"/>
                  </a:cubicBezTo>
                  <a:cubicBezTo>
                    <a:pt x="412" y="61"/>
                    <a:pt x="413" y="57"/>
                    <a:pt x="419" y="58"/>
                  </a:cubicBezTo>
                  <a:cubicBezTo>
                    <a:pt x="419" y="55"/>
                    <a:pt x="420" y="54"/>
                    <a:pt x="421" y="52"/>
                  </a:cubicBezTo>
                  <a:cubicBezTo>
                    <a:pt x="412" y="59"/>
                    <a:pt x="406" y="65"/>
                    <a:pt x="398" y="72"/>
                  </a:cubicBezTo>
                  <a:close/>
                  <a:moveTo>
                    <a:pt x="282" y="58"/>
                  </a:moveTo>
                  <a:cubicBezTo>
                    <a:pt x="286" y="58"/>
                    <a:pt x="285" y="60"/>
                    <a:pt x="284" y="62"/>
                  </a:cubicBezTo>
                  <a:cubicBezTo>
                    <a:pt x="288" y="63"/>
                    <a:pt x="286" y="54"/>
                    <a:pt x="283" y="55"/>
                  </a:cubicBezTo>
                  <a:cubicBezTo>
                    <a:pt x="283" y="56"/>
                    <a:pt x="283" y="57"/>
                    <a:pt x="282" y="58"/>
                  </a:cubicBezTo>
                  <a:close/>
                  <a:moveTo>
                    <a:pt x="131" y="91"/>
                  </a:moveTo>
                  <a:cubicBezTo>
                    <a:pt x="145" y="82"/>
                    <a:pt x="158" y="72"/>
                    <a:pt x="167" y="58"/>
                  </a:cubicBezTo>
                  <a:cubicBezTo>
                    <a:pt x="168" y="58"/>
                    <a:pt x="168" y="56"/>
                    <a:pt x="166" y="57"/>
                  </a:cubicBezTo>
                  <a:cubicBezTo>
                    <a:pt x="155" y="69"/>
                    <a:pt x="141" y="78"/>
                    <a:pt x="131" y="91"/>
                  </a:cubicBezTo>
                  <a:close/>
                  <a:moveTo>
                    <a:pt x="63" y="59"/>
                  </a:moveTo>
                  <a:cubicBezTo>
                    <a:pt x="65" y="60"/>
                    <a:pt x="66" y="59"/>
                    <a:pt x="66" y="58"/>
                  </a:cubicBezTo>
                  <a:cubicBezTo>
                    <a:pt x="65" y="58"/>
                    <a:pt x="64" y="58"/>
                    <a:pt x="63" y="59"/>
                  </a:cubicBezTo>
                  <a:close/>
                  <a:moveTo>
                    <a:pt x="211" y="75"/>
                  </a:moveTo>
                  <a:cubicBezTo>
                    <a:pt x="218" y="72"/>
                    <a:pt x="223" y="63"/>
                    <a:pt x="230" y="63"/>
                  </a:cubicBezTo>
                  <a:cubicBezTo>
                    <a:pt x="231" y="62"/>
                    <a:pt x="234" y="58"/>
                    <a:pt x="231" y="58"/>
                  </a:cubicBezTo>
                  <a:cubicBezTo>
                    <a:pt x="226" y="63"/>
                    <a:pt x="218" y="65"/>
                    <a:pt x="212" y="70"/>
                  </a:cubicBezTo>
                  <a:cubicBezTo>
                    <a:pt x="216" y="71"/>
                    <a:pt x="208" y="74"/>
                    <a:pt x="211" y="75"/>
                  </a:cubicBezTo>
                  <a:close/>
                  <a:moveTo>
                    <a:pt x="122" y="59"/>
                  </a:moveTo>
                  <a:cubicBezTo>
                    <a:pt x="122" y="61"/>
                    <a:pt x="119" y="66"/>
                    <a:pt x="122" y="67"/>
                  </a:cubicBezTo>
                  <a:cubicBezTo>
                    <a:pt x="122" y="63"/>
                    <a:pt x="126" y="62"/>
                    <a:pt x="127" y="59"/>
                  </a:cubicBezTo>
                  <a:cubicBezTo>
                    <a:pt x="124" y="58"/>
                    <a:pt x="125" y="60"/>
                    <a:pt x="122" y="59"/>
                  </a:cubicBezTo>
                  <a:close/>
                  <a:moveTo>
                    <a:pt x="44" y="62"/>
                  </a:moveTo>
                  <a:cubicBezTo>
                    <a:pt x="35" y="73"/>
                    <a:pt x="24" y="82"/>
                    <a:pt x="16" y="95"/>
                  </a:cubicBezTo>
                  <a:cubicBezTo>
                    <a:pt x="29" y="86"/>
                    <a:pt x="37" y="74"/>
                    <a:pt x="47" y="63"/>
                  </a:cubicBezTo>
                  <a:cubicBezTo>
                    <a:pt x="46" y="63"/>
                    <a:pt x="46" y="62"/>
                    <a:pt x="44" y="62"/>
                  </a:cubicBezTo>
                  <a:close/>
                  <a:moveTo>
                    <a:pt x="261" y="74"/>
                  </a:moveTo>
                  <a:cubicBezTo>
                    <a:pt x="266" y="74"/>
                    <a:pt x="270" y="67"/>
                    <a:pt x="274" y="63"/>
                  </a:cubicBezTo>
                  <a:cubicBezTo>
                    <a:pt x="269" y="66"/>
                    <a:pt x="265" y="70"/>
                    <a:pt x="261" y="74"/>
                  </a:cubicBezTo>
                  <a:close/>
                  <a:moveTo>
                    <a:pt x="264" y="81"/>
                  </a:moveTo>
                  <a:cubicBezTo>
                    <a:pt x="261" y="84"/>
                    <a:pt x="255" y="86"/>
                    <a:pt x="255" y="90"/>
                  </a:cubicBezTo>
                  <a:cubicBezTo>
                    <a:pt x="263" y="84"/>
                    <a:pt x="271" y="76"/>
                    <a:pt x="277" y="69"/>
                  </a:cubicBezTo>
                  <a:cubicBezTo>
                    <a:pt x="279" y="68"/>
                    <a:pt x="284" y="68"/>
                    <a:pt x="281" y="64"/>
                  </a:cubicBezTo>
                  <a:cubicBezTo>
                    <a:pt x="276" y="70"/>
                    <a:pt x="270" y="76"/>
                    <a:pt x="264" y="81"/>
                  </a:cubicBezTo>
                  <a:close/>
                  <a:moveTo>
                    <a:pt x="390" y="91"/>
                  </a:moveTo>
                  <a:cubicBezTo>
                    <a:pt x="387" y="94"/>
                    <a:pt x="383" y="97"/>
                    <a:pt x="383" y="101"/>
                  </a:cubicBezTo>
                  <a:cubicBezTo>
                    <a:pt x="388" y="97"/>
                    <a:pt x="394" y="93"/>
                    <a:pt x="399" y="87"/>
                  </a:cubicBezTo>
                  <a:cubicBezTo>
                    <a:pt x="405" y="82"/>
                    <a:pt x="408" y="74"/>
                    <a:pt x="416" y="72"/>
                  </a:cubicBezTo>
                  <a:cubicBezTo>
                    <a:pt x="415" y="69"/>
                    <a:pt x="419" y="66"/>
                    <a:pt x="417" y="64"/>
                  </a:cubicBezTo>
                  <a:cubicBezTo>
                    <a:pt x="409" y="75"/>
                    <a:pt x="398" y="83"/>
                    <a:pt x="390" y="91"/>
                  </a:cubicBezTo>
                  <a:close/>
                  <a:moveTo>
                    <a:pt x="349" y="68"/>
                  </a:moveTo>
                  <a:cubicBezTo>
                    <a:pt x="351" y="69"/>
                    <a:pt x="354" y="66"/>
                    <a:pt x="351" y="65"/>
                  </a:cubicBezTo>
                  <a:cubicBezTo>
                    <a:pt x="351" y="67"/>
                    <a:pt x="350" y="67"/>
                    <a:pt x="349" y="68"/>
                  </a:cubicBezTo>
                  <a:close/>
                  <a:moveTo>
                    <a:pt x="61" y="70"/>
                  </a:moveTo>
                  <a:cubicBezTo>
                    <a:pt x="63" y="70"/>
                    <a:pt x="64" y="69"/>
                    <a:pt x="64" y="68"/>
                  </a:cubicBezTo>
                  <a:cubicBezTo>
                    <a:pt x="63" y="68"/>
                    <a:pt x="62" y="69"/>
                    <a:pt x="61" y="70"/>
                  </a:cubicBezTo>
                  <a:close/>
                  <a:moveTo>
                    <a:pt x="256" y="96"/>
                  </a:moveTo>
                  <a:cubicBezTo>
                    <a:pt x="262" y="93"/>
                    <a:pt x="268" y="88"/>
                    <a:pt x="274" y="83"/>
                  </a:cubicBezTo>
                  <a:cubicBezTo>
                    <a:pt x="279" y="80"/>
                    <a:pt x="288" y="75"/>
                    <a:pt x="287" y="69"/>
                  </a:cubicBezTo>
                  <a:cubicBezTo>
                    <a:pt x="278" y="79"/>
                    <a:pt x="266" y="86"/>
                    <a:pt x="256" y="96"/>
                  </a:cubicBezTo>
                  <a:close/>
                  <a:moveTo>
                    <a:pt x="227" y="70"/>
                  </a:moveTo>
                  <a:cubicBezTo>
                    <a:pt x="219" y="77"/>
                    <a:pt x="210" y="82"/>
                    <a:pt x="202" y="88"/>
                  </a:cubicBezTo>
                  <a:cubicBezTo>
                    <a:pt x="200" y="88"/>
                    <a:pt x="200" y="87"/>
                    <a:pt x="198" y="87"/>
                  </a:cubicBezTo>
                  <a:cubicBezTo>
                    <a:pt x="198" y="91"/>
                    <a:pt x="195" y="93"/>
                    <a:pt x="197" y="95"/>
                  </a:cubicBezTo>
                  <a:cubicBezTo>
                    <a:pt x="200" y="95"/>
                    <a:pt x="203" y="95"/>
                    <a:pt x="205" y="93"/>
                  </a:cubicBezTo>
                  <a:cubicBezTo>
                    <a:pt x="203" y="93"/>
                    <a:pt x="205" y="90"/>
                    <a:pt x="205" y="88"/>
                  </a:cubicBezTo>
                  <a:cubicBezTo>
                    <a:pt x="207" y="87"/>
                    <a:pt x="208" y="85"/>
                    <a:pt x="211" y="85"/>
                  </a:cubicBezTo>
                  <a:cubicBezTo>
                    <a:pt x="216" y="79"/>
                    <a:pt x="225" y="78"/>
                    <a:pt x="229" y="71"/>
                  </a:cubicBezTo>
                  <a:cubicBezTo>
                    <a:pt x="228" y="70"/>
                    <a:pt x="228" y="70"/>
                    <a:pt x="227" y="70"/>
                  </a:cubicBezTo>
                  <a:close/>
                  <a:moveTo>
                    <a:pt x="320" y="78"/>
                  </a:moveTo>
                  <a:cubicBezTo>
                    <a:pt x="322" y="78"/>
                    <a:pt x="322" y="75"/>
                    <a:pt x="324" y="74"/>
                  </a:cubicBezTo>
                  <a:cubicBezTo>
                    <a:pt x="321" y="73"/>
                    <a:pt x="319" y="75"/>
                    <a:pt x="320" y="78"/>
                  </a:cubicBezTo>
                  <a:close/>
                  <a:moveTo>
                    <a:pt x="358" y="93"/>
                  </a:moveTo>
                  <a:cubicBezTo>
                    <a:pt x="362" y="85"/>
                    <a:pt x="373" y="83"/>
                    <a:pt x="376" y="74"/>
                  </a:cubicBezTo>
                  <a:cubicBezTo>
                    <a:pt x="373" y="74"/>
                    <a:pt x="373" y="74"/>
                    <a:pt x="370" y="74"/>
                  </a:cubicBezTo>
                  <a:cubicBezTo>
                    <a:pt x="371" y="81"/>
                    <a:pt x="361" y="83"/>
                    <a:pt x="357" y="88"/>
                  </a:cubicBezTo>
                  <a:cubicBezTo>
                    <a:pt x="359" y="91"/>
                    <a:pt x="357" y="92"/>
                    <a:pt x="358" y="93"/>
                  </a:cubicBezTo>
                  <a:close/>
                  <a:moveTo>
                    <a:pt x="355" y="78"/>
                  </a:moveTo>
                  <a:cubicBezTo>
                    <a:pt x="359" y="78"/>
                    <a:pt x="355" y="81"/>
                    <a:pt x="357" y="82"/>
                  </a:cubicBezTo>
                  <a:cubicBezTo>
                    <a:pt x="358" y="78"/>
                    <a:pt x="362" y="79"/>
                    <a:pt x="363" y="75"/>
                  </a:cubicBezTo>
                  <a:cubicBezTo>
                    <a:pt x="359" y="75"/>
                    <a:pt x="356" y="75"/>
                    <a:pt x="355" y="78"/>
                  </a:cubicBezTo>
                  <a:close/>
                  <a:moveTo>
                    <a:pt x="204" y="77"/>
                  </a:moveTo>
                  <a:cubicBezTo>
                    <a:pt x="204" y="79"/>
                    <a:pt x="201" y="80"/>
                    <a:pt x="204" y="81"/>
                  </a:cubicBezTo>
                  <a:cubicBezTo>
                    <a:pt x="204" y="78"/>
                    <a:pt x="208" y="78"/>
                    <a:pt x="208" y="76"/>
                  </a:cubicBezTo>
                  <a:cubicBezTo>
                    <a:pt x="206" y="75"/>
                    <a:pt x="206" y="78"/>
                    <a:pt x="204" y="77"/>
                  </a:cubicBezTo>
                  <a:close/>
                  <a:moveTo>
                    <a:pt x="84" y="87"/>
                  </a:moveTo>
                  <a:cubicBezTo>
                    <a:pt x="92" y="87"/>
                    <a:pt x="93" y="81"/>
                    <a:pt x="98" y="78"/>
                  </a:cubicBezTo>
                  <a:cubicBezTo>
                    <a:pt x="90" y="75"/>
                    <a:pt x="87" y="83"/>
                    <a:pt x="84" y="87"/>
                  </a:cubicBezTo>
                  <a:close/>
                  <a:moveTo>
                    <a:pt x="120" y="77"/>
                  </a:moveTo>
                  <a:cubicBezTo>
                    <a:pt x="119" y="83"/>
                    <a:pt x="124" y="77"/>
                    <a:pt x="120" y="77"/>
                  </a:cubicBezTo>
                  <a:close/>
                  <a:moveTo>
                    <a:pt x="157" y="85"/>
                  </a:moveTo>
                  <a:cubicBezTo>
                    <a:pt x="158" y="83"/>
                    <a:pt x="165" y="80"/>
                    <a:pt x="163" y="77"/>
                  </a:cubicBezTo>
                  <a:cubicBezTo>
                    <a:pt x="162" y="80"/>
                    <a:pt x="155" y="83"/>
                    <a:pt x="157" y="85"/>
                  </a:cubicBezTo>
                  <a:close/>
                  <a:moveTo>
                    <a:pt x="211" y="93"/>
                  </a:moveTo>
                  <a:cubicBezTo>
                    <a:pt x="217" y="92"/>
                    <a:pt x="220" y="89"/>
                    <a:pt x="224" y="85"/>
                  </a:cubicBezTo>
                  <a:cubicBezTo>
                    <a:pt x="226" y="84"/>
                    <a:pt x="234" y="81"/>
                    <a:pt x="229" y="79"/>
                  </a:cubicBezTo>
                  <a:cubicBezTo>
                    <a:pt x="225" y="85"/>
                    <a:pt x="215" y="86"/>
                    <a:pt x="211" y="93"/>
                  </a:cubicBezTo>
                  <a:close/>
                  <a:moveTo>
                    <a:pt x="11" y="84"/>
                  </a:moveTo>
                  <a:cubicBezTo>
                    <a:pt x="11" y="83"/>
                    <a:pt x="14" y="80"/>
                    <a:pt x="11" y="80"/>
                  </a:cubicBezTo>
                  <a:cubicBezTo>
                    <a:pt x="12" y="82"/>
                    <a:pt x="8" y="84"/>
                    <a:pt x="11" y="84"/>
                  </a:cubicBezTo>
                  <a:close/>
                  <a:moveTo>
                    <a:pt x="253" y="84"/>
                  </a:moveTo>
                  <a:cubicBezTo>
                    <a:pt x="252" y="81"/>
                    <a:pt x="256" y="82"/>
                    <a:pt x="256" y="80"/>
                  </a:cubicBezTo>
                  <a:cubicBezTo>
                    <a:pt x="254" y="80"/>
                    <a:pt x="248" y="83"/>
                    <a:pt x="253" y="84"/>
                  </a:cubicBezTo>
                  <a:close/>
                  <a:moveTo>
                    <a:pt x="97" y="88"/>
                  </a:moveTo>
                  <a:cubicBezTo>
                    <a:pt x="102" y="88"/>
                    <a:pt x="104" y="85"/>
                    <a:pt x="107" y="82"/>
                  </a:cubicBezTo>
                  <a:cubicBezTo>
                    <a:pt x="102" y="79"/>
                    <a:pt x="100" y="86"/>
                    <a:pt x="97" y="88"/>
                  </a:cubicBezTo>
                  <a:close/>
                  <a:moveTo>
                    <a:pt x="385" y="114"/>
                  </a:moveTo>
                  <a:cubicBezTo>
                    <a:pt x="395" y="108"/>
                    <a:pt x="402" y="98"/>
                    <a:pt x="412" y="92"/>
                  </a:cubicBezTo>
                  <a:cubicBezTo>
                    <a:pt x="412" y="88"/>
                    <a:pt x="414" y="86"/>
                    <a:pt x="414" y="81"/>
                  </a:cubicBezTo>
                  <a:cubicBezTo>
                    <a:pt x="403" y="90"/>
                    <a:pt x="392" y="100"/>
                    <a:pt x="382" y="110"/>
                  </a:cubicBezTo>
                  <a:cubicBezTo>
                    <a:pt x="386" y="111"/>
                    <a:pt x="384" y="113"/>
                    <a:pt x="385" y="114"/>
                  </a:cubicBezTo>
                  <a:close/>
                  <a:moveTo>
                    <a:pt x="230" y="89"/>
                  </a:moveTo>
                  <a:cubicBezTo>
                    <a:pt x="234" y="88"/>
                    <a:pt x="237" y="86"/>
                    <a:pt x="239" y="83"/>
                  </a:cubicBezTo>
                  <a:cubicBezTo>
                    <a:pt x="235" y="84"/>
                    <a:pt x="233" y="86"/>
                    <a:pt x="230" y="89"/>
                  </a:cubicBezTo>
                  <a:close/>
                  <a:moveTo>
                    <a:pt x="277" y="94"/>
                  </a:moveTo>
                  <a:cubicBezTo>
                    <a:pt x="283" y="91"/>
                    <a:pt x="289" y="89"/>
                    <a:pt x="292" y="83"/>
                  </a:cubicBezTo>
                  <a:cubicBezTo>
                    <a:pt x="286" y="86"/>
                    <a:pt x="282" y="91"/>
                    <a:pt x="277" y="94"/>
                  </a:cubicBezTo>
                  <a:close/>
                  <a:moveTo>
                    <a:pt x="103" y="95"/>
                  </a:moveTo>
                  <a:cubicBezTo>
                    <a:pt x="106" y="93"/>
                    <a:pt x="114" y="89"/>
                    <a:pt x="112" y="85"/>
                  </a:cubicBezTo>
                  <a:cubicBezTo>
                    <a:pt x="109" y="88"/>
                    <a:pt x="105" y="91"/>
                    <a:pt x="103" y="95"/>
                  </a:cubicBezTo>
                  <a:close/>
                  <a:moveTo>
                    <a:pt x="46" y="98"/>
                  </a:moveTo>
                  <a:cubicBezTo>
                    <a:pt x="51" y="96"/>
                    <a:pt x="54" y="90"/>
                    <a:pt x="58" y="86"/>
                  </a:cubicBezTo>
                  <a:cubicBezTo>
                    <a:pt x="53" y="89"/>
                    <a:pt x="50" y="94"/>
                    <a:pt x="46" y="98"/>
                  </a:cubicBezTo>
                  <a:close/>
                  <a:moveTo>
                    <a:pt x="67" y="88"/>
                  </a:moveTo>
                  <a:cubicBezTo>
                    <a:pt x="69" y="88"/>
                    <a:pt x="70" y="88"/>
                    <a:pt x="70" y="86"/>
                  </a:cubicBezTo>
                  <a:cubicBezTo>
                    <a:pt x="68" y="86"/>
                    <a:pt x="68" y="87"/>
                    <a:pt x="67" y="88"/>
                  </a:cubicBezTo>
                  <a:close/>
                  <a:moveTo>
                    <a:pt x="141" y="108"/>
                  </a:moveTo>
                  <a:cubicBezTo>
                    <a:pt x="148" y="101"/>
                    <a:pt x="156" y="96"/>
                    <a:pt x="162" y="88"/>
                  </a:cubicBezTo>
                  <a:cubicBezTo>
                    <a:pt x="155" y="94"/>
                    <a:pt x="144" y="101"/>
                    <a:pt x="141" y="108"/>
                  </a:cubicBezTo>
                  <a:close/>
                  <a:moveTo>
                    <a:pt x="107" y="102"/>
                  </a:moveTo>
                  <a:cubicBezTo>
                    <a:pt x="109" y="101"/>
                    <a:pt x="113" y="98"/>
                    <a:pt x="115" y="96"/>
                  </a:cubicBezTo>
                  <a:cubicBezTo>
                    <a:pt x="117" y="94"/>
                    <a:pt x="122" y="90"/>
                    <a:pt x="119" y="89"/>
                  </a:cubicBezTo>
                  <a:cubicBezTo>
                    <a:pt x="116" y="95"/>
                    <a:pt x="109" y="96"/>
                    <a:pt x="107" y="102"/>
                  </a:cubicBezTo>
                  <a:close/>
                  <a:moveTo>
                    <a:pt x="264" y="97"/>
                  </a:moveTo>
                  <a:cubicBezTo>
                    <a:pt x="261" y="101"/>
                    <a:pt x="272" y="92"/>
                    <a:pt x="271" y="91"/>
                  </a:cubicBezTo>
                  <a:cubicBezTo>
                    <a:pt x="268" y="93"/>
                    <a:pt x="267" y="95"/>
                    <a:pt x="264" y="97"/>
                  </a:cubicBezTo>
                  <a:close/>
                  <a:moveTo>
                    <a:pt x="292" y="91"/>
                  </a:moveTo>
                  <a:cubicBezTo>
                    <a:pt x="285" y="95"/>
                    <a:pt x="278" y="101"/>
                    <a:pt x="273" y="105"/>
                  </a:cubicBezTo>
                  <a:cubicBezTo>
                    <a:pt x="267" y="108"/>
                    <a:pt x="260" y="112"/>
                    <a:pt x="263" y="117"/>
                  </a:cubicBezTo>
                  <a:cubicBezTo>
                    <a:pt x="268" y="113"/>
                    <a:pt x="275" y="110"/>
                    <a:pt x="280" y="106"/>
                  </a:cubicBezTo>
                  <a:cubicBezTo>
                    <a:pt x="286" y="102"/>
                    <a:pt x="293" y="98"/>
                    <a:pt x="294" y="92"/>
                  </a:cubicBezTo>
                  <a:cubicBezTo>
                    <a:pt x="294" y="91"/>
                    <a:pt x="293" y="91"/>
                    <a:pt x="292" y="91"/>
                  </a:cubicBezTo>
                  <a:close/>
                  <a:moveTo>
                    <a:pt x="310" y="123"/>
                  </a:moveTo>
                  <a:cubicBezTo>
                    <a:pt x="322" y="115"/>
                    <a:pt x="333" y="105"/>
                    <a:pt x="344" y="95"/>
                  </a:cubicBezTo>
                  <a:cubicBezTo>
                    <a:pt x="345" y="95"/>
                    <a:pt x="345" y="93"/>
                    <a:pt x="344" y="93"/>
                  </a:cubicBezTo>
                  <a:cubicBezTo>
                    <a:pt x="333" y="104"/>
                    <a:pt x="320" y="112"/>
                    <a:pt x="310" y="123"/>
                  </a:cubicBezTo>
                  <a:close/>
                  <a:moveTo>
                    <a:pt x="38" y="100"/>
                  </a:moveTo>
                  <a:cubicBezTo>
                    <a:pt x="39" y="97"/>
                    <a:pt x="42" y="97"/>
                    <a:pt x="43" y="94"/>
                  </a:cubicBezTo>
                  <a:cubicBezTo>
                    <a:pt x="41" y="95"/>
                    <a:pt x="37" y="99"/>
                    <a:pt x="38" y="100"/>
                  </a:cubicBezTo>
                  <a:close/>
                  <a:moveTo>
                    <a:pt x="373" y="100"/>
                  </a:moveTo>
                  <a:cubicBezTo>
                    <a:pt x="376" y="99"/>
                    <a:pt x="377" y="96"/>
                    <a:pt x="379" y="94"/>
                  </a:cubicBezTo>
                  <a:cubicBezTo>
                    <a:pt x="375" y="94"/>
                    <a:pt x="374" y="97"/>
                    <a:pt x="373" y="100"/>
                  </a:cubicBezTo>
                  <a:close/>
                  <a:moveTo>
                    <a:pt x="274" y="97"/>
                  </a:moveTo>
                  <a:cubicBezTo>
                    <a:pt x="275" y="97"/>
                    <a:pt x="276" y="96"/>
                    <a:pt x="277" y="95"/>
                  </a:cubicBezTo>
                  <a:cubicBezTo>
                    <a:pt x="275" y="95"/>
                    <a:pt x="274" y="96"/>
                    <a:pt x="274" y="97"/>
                  </a:cubicBezTo>
                  <a:close/>
                  <a:moveTo>
                    <a:pt x="86" y="99"/>
                  </a:moveTo>
                  <a:cubicBezTo>
                    <a:pt x="77" y="94"/>
                    <a:pt x="64" y="102"/>
                    <a:pt x="63" y="110"/>
                  </a:cubicBezTo>
                  <a:cubicBezTo>
                    <a:pt x="63" y="116"/>
                    <a:pt x="67" y="122"/>
                    <a:pt x="71" y="123"/>
                  </a:cubicBezTo>
                  <a:cubicBezTo>
                    <a:pt x="77" y="124"/>
                    <a:pt x="80" y="121"/>
                    <a:pt x="83" y="120"/>
                  </a:cubicBezTo>
                  <a:cubicBezTo>
                    <a:pt x="85" y="119"/>
                    <a:pt x="86" y="121"/>
                    <a:pt x="87" y="120"/>
                  </a:cubicBezTo>
                  <a:cubicBezTo>
                    <a:pt x="96" y="116"/>
                    <a:pt x="96" y="102"/>
                    <a:pt x="88" y="96"/>
                  </a:cubicBezTo>
                  <a:cubicBezTo>
                    <a:pt x="88" y="97"/>
                    <a:pt x="87" y="98"/>
                    <a:pt x="86" y="99"/>
                  </a:cubicBezTo>
                  <a:close/>
                  <a:moveTo>
                    <a:pt x="13" y="100"/>
                  </a:moveTo>
                  <a:cubicBezTo>
                    <a:pt x="15" y="100"/>
                    <a:pt x="16" y="98"/>
                    <a:pt x="16" y="97"/>
                  </a:cubicBezTo>
                  <a:cubicBezTo>
                    <a:pt x="14" y="97"/>
                    <a:pt x="13" y="98"/>
                    <a:pt x="13" y="100"/>
                  </a:cubicBezTo>
                  <a:close/>
                  <a:moveTo>
                    <a:pt x="143" y="113"/>
                  </a:moveTo>
                  <a:cubicBezTo>
                    <a:pt x="149" y="109"/>
                    <a:pt x="160" y="104"/>
                    <a:pt x="159" y="98"/>
                  </a:cubicBezTo>
                  <a:cubicBezTo>
                    <a:pt x="154" y="104"/>
                    <a:pt x="148" y="108"/>
                    <a:pt x="143" y="113"/>
                  </a:cubicBezTo>
                  <a:close/>
                  <a:moveTo>
                    <a:pt x="30" y="116"/>
                  </a:moveTo>
                  <a:cubicBezTo>
                    <a:pt x="33" y="110"/>
                    <a:pt x="44" y="105"/>
                    <a:pt x="44" y="99"/>
                  </a:cubicBezTo>
                  <a:cubicBezTo>
                    <a:pt x="40" y="105"/>
                    <a:pt x="31" y="110"/>
                    <a:pt x="30" y="116"/>
                  </a:cubicBezTo>
                  <a:close/>
                  <a:moveTo>
                    <a:pt x="259" y="103"/>
                  </a:moveTo>
                  <a:cubicBezTo>
                    <a:pt x="259" y="101"/>
                    <a:pt x="265" y="100"/>
                    <a:pt x="261" y="99"/>
                  </a:cubicBezTo>
                  <a:cubicBezTo>
                    <a:pt x="261" y="101"/>
                    <a:pt x="257" y="102"/>
                    <a:pt x="259" y="103"/>
                  </a:cubicBezTo>
                  <a:close/>
                  <a:moveTo>
                    <a:pt x="111" y="110"/>
                  </a:moveTo>
                  <a:cubicBezTo>
                    <a:pt x="114" y="108"/>
                    <a:pt x="120" y="103"/>
                    <a:pt x="118" y="100"/>
                  </a:cubicBezTo>
                  <a:cubicBezTo>
                    <a:pt x="117" y="103"/>
                    <a:pt x="109" y="106"/>
                    <a:pt x="111" y="110"/>
                  </a:cubicBezTo>
                  <a:close/>
                  <a:moveTo>
                    <a:pt x="206" y="115"/>
                  </a:moveTo>
                  <a:cubicBezTo>
                    <a:pt x="201" y="120"/>
                    <a:pt x="193" y="124"/>
                    <a:pt x="192" y="131"/>
                  </a:cubicBezTo>
                  <a:cubicBezTo>
                    <a:pt x="201" y="119"/>
                    <a:pt x="214" y="112"/>
                    <a:pt x="222" y="100"/>
                  </a:cubicBezTo>
                  <a:cubicBezTo>
                    <a:pt x="216" y="104"/>
                    <a:pt x="212" y="110"/>
                    <a:pt x="206" y="115"/>
                  </a:cubicBezTo>
                  <a:close/>
                  <a:moveTo>
                    <a:pt x="384" y="121"/>
                  </a:moveTo>
                  <a:cubicBezTo>
                    <a:pt x="382" y="123"/>
                    <a:pt x="377" y="127"/>
                    <a:pt x="380" y="130"/>
                  </a:cubicBezTo>
                  <a:cubicBezTo>
                    <a:pt x="387" y="118"/>
                    <a:pt x="406" y="114"/>
                    <a:pt x="411" y="101"/>
                  </a:cubicBezTo>
                  <a:cubicBezTo>
                    <a:pt x="411" y="100"/>
                    <a:pt x="410" y="100"/>
                    <a:pt x="409" y="100"/>
                  </a:cubicBezTo>
                  <a:cubicBezTo>
                    <a:pt x="403" y="108"/>
                    <a:pt x="391" y="114"/>
                    <a:pt x="384" y="121"/>
                  </a:cubicBezTo>
                  <a:close/>
                  <a:moveTo>
                    <a:pt x="26" y="112"/>
                  </a:moveTo>
                  <a:cubicBezTo>
                    <a:pt x="29" y="109"/>
                    <a:pt x="36" y="102"/>
                    <a:pt x="36" y="102"/>
                  </a:cubicBezTo>
                  <a:cubicBezTo>
                    <a:pt x="32" y="105"/>
                    <a:pt x="26" y="109"/>
                    <a:pt x="26" y="112"/>
                  </a:cubicBezTo>
                  <a:close/>
                  <a:moveTo>
                    <a:pt x="190" y="116"/>
                  </a:moveTo>
                  <a:cubicBezTo>
                    <a:pt x="193" y="122"/>
                    <a:pt x="175" y="135"/>
                    <a:pt x="170" y="139"/>
                  </a:cubicBezTo>
                  <a:cubicBezTo>
                    <a:pt x="174" y="138"/>
                    <a:pt x="180" y="140"/>
                    <a:pt x="181" y="139"/>
                  </a:cubicBezTo>
                  <a:cubicBezTo>
                    <a:pt x="184" y="137"/>
                    <a:pt x="181" y="134"/>
                    <a:pt x="181" y="131"/>
                  </a:cubicBezTo>
                  <a:cubicBezTo>
                    <a:pt x="187" y="125"/>
                    <a:pt x="195" y="122"/>
                    <a:pt x="199" y="114"/>
                  </a:cubicBezTo>
                  <a:cubicBezTo>
                    <a:pt x="201" y="113"/>
                    <a:pt x="204" y="110"/>
                    <a:pt x="206" y="107"/>
                  </a:cubicBezTo>
                  <a:cubicBezTo>
                    <a:pt x="208" y="106"/>
                    <a:pt x="214" y="102"/>
                    <a:pt x="210" y="101"/>
                  </a:cubicBezTo>
                  <a:cubicBezTo>
                    <a:pt x="205" y="107"/>
                    <a:pt x="197" y="112"/>
                    <a:pt x="190" y="116"/>
                  </a:cubicBezTo>
                  <a:close/>
                  <a:moveTo>
                    <a:pt x="9" y="104"/>
                  </a:moveTo>
                  <a:cubicBezTo>
                    <a:pt x="10" y="104"/>
                    <a:pt x="11" y="103"/>
                    <a:pt x="12" y="102"/>
                  </a:cubicBezTo>
                  <a:cubicBezTo>
                    <a:pt x="10" y="102"/>
                    <a:pt x="9" y="102"/>
                    <a:pt x="9" y="104"/>
                  </a:cubicBezTo>
                  <a:close/>
                  <a:moveTo>
                    <a:pt x="173" y="121"/>
                  </a:moveTo>
                  <a:cubicBezTo>
                    <a:pt x="171" y="123"/>
                    <a:pt x="171" y="124"/>
                    <a:pt x="171" y="125"/>
                  </a:cubicBezTo>
                  <a:cubicBezTo>
                    <a:pt x="167" y="130"/>
                    <a:pt x="161" y="133"/>
                    <a:pt x="157" y="138"/>
                  </a:cubicBezTo>
                  <a:cubicBezTo>
                    <a:pt x="165" y="137"/>
                    <a:pt x="168" y="129"/>
                    <a:pt x="173" y="124"/>
                  </a:cubicBezTo>
                  <a:cubicBezTo>
                    <a:pt x="183" y="118"/>
                    <a:pt x="191" y="109"/>
                    <a:pt x="201" y="102"/>
                  </a:cubicBezTo>
                  <a:cubicBezTo>
                    <a:pt x="189" y="106"/>
                    <a:pt x="180" y="114"/>
                    <a:pt x="173" y="121"/>
                  </a:cubicBezTo>
                  <a:close/>
                  <a:moveTo>
                    <a:pt x="247" y="107"/>
                  </a:moveTo>
                  <a:cubicBezTo>
                    <a:pt x="247" y="106"/>
                    <a:pt x="251" y="107"/>
                    <a:pt x="252" y="105"/>
                  </a:cubicBezTo>
                  <a:cubicBezTo>
                    <a:pt x="250" y="105"/>
                    <a:pt x="251" y="102"/>
                    <a:pt x="250" y="102"/>
                  </a:cubicBezTo>
                  <a:cubicBezTo>
                    <a:pt x="250" y="104"/>
                    <a:pt x="244" y="105"/>
                    <a:pt x="247" y="107"/>
                  </a:cubicBezTo>
                  <a:close/>
                  <a:moveTo>
                    <a:pt x="19" y="106"/>
                  </a:moveTo>
                  <a:cubicBezTo>
                    <a:pt x="21" y="106"/>
                    <a:pt x="24" y="103"/>
                    <a:pt x="21" y="103"/>
                  </a:cubicBezTo>
                  <a:cubicBezTo>
                    <a:pt x="21" y="104"/>
                    <a:pt x="20" y="104"/>
                    <a:pt x="19" y="106"/>
                  </a:cubicBezTo>
                  <a:close/>
                  <a:moveTo>
                    <a:pt x="166" y="117"/>
                  </a:moveTo>
                  <a:cubicBezTo>
                    <a:pt x="162" y="120"/>
                    <a:pt x="155" y="122"/>
                    <a:pt x="157" y="128"/>
                  </a:cubicBezTo>
                  <a:cubicBezTo>
                    <a:pt x="166" y="119"/>
                    <a:pt x="179" y="111"/>
                    <a:pt x="185" y="103"/>
                  </a:cubicBezTo>
                  <a:cubicBezTo>
                    <a:pt x="178" y="106"/>
                    <a:pt x="173" y="112"/>
                    <a:pt x="166" y="117"/>
                  </a:cubicBezTo>
                  <a:close/>
                  <a:moveTo>
                    <a:pt x="315" y="129"/>
                  </a:moveTo>
                  <a:cubicBezTo>
                    <a:pt x="327" y="123"/>
                    <a:pt x="335" y="113"/>
                    <a:pt x="344" y="104"/>
                  </a:cubicBezTo>
                  <a:cubicBezTo>
                    <a:pt x="335" y="109"/>
                    <a:pt x="321" y="118"/>
                    <a:pt x="315" y="129"/>
                  </a:cubicBezTo>
                  <a:close/>
                  <a:moveTo>
                    <a:pt x="57" y="107"/>
                  </a:moveTo>
                  <a:cubicBezTo>
                    <a:pt x="59" y="108"/>
                    <a:pt x="59" y="105"/>
                    <a:pt x="60" y="104"/>
                  </a:cubicBezTo>
                  <a:cubicBezTo>
                    <a:pt x="57" y="103"/>
                    <a:pt x="57" y="106"/>
                    <a:pt x="57" y="107"/>
                  </a:cubicBezTo>
                  <a:close/>
                  <a:moveTo>
                    <a:pt x="230" y="118"/>
                  </a:moveTo>
                  <a:cubicBezTo>
                    <a:pt x="234" y="118"/>
                    <a:pt x="235" y="114"/>
                    <a:pt x="234" y="110"/>
                  </a:cubicBezTo>
                  <a:cubicBezTo>
                    <a:pt x="236" y="109"/>
                    <a:pt x="241" y="106"/>
                    <a:pt x="239" y="104"/>
                  </a:cubicBezTo>
                  <a:cubicBezTo>
                    <a:pt x="236" y="109"/>
                    <a:pt x="229" y="108"/>
                    <a:pt x="230" y="118"/>
                  </a:cubicBezTo>
                  <a:close/>
                  <a:moveTo>
                    <a:pt x="273" y="126"/>
                  </a:moveTo>
                  <a:cubicBezTo>
                    <a:pt x="277" y="123"/>
                    <a:pt x="282" y="121"/>
                    <a:pt x="286" y="118"/>
                  </a:cubicBezTo>
                  <a:cubicBezTo>
                    <a:pt x="291" y="115"/>
                    <a:pt x="296" y="112"/>
                    <a:pt x="298" y="107"/>
                  </a:cubicBezTo>
                  <a:cubicBezTo>
                    <a:pt x="297" y="107"/>
                    <a:pt x="297" y="106"/>
                    <a:pt x="296" y="107"/>
                  </a:cubicBezTo>
                  <a:cubicBezTo>
                    <a:pt x="289" y="114"/>
                    <a:pt x="279" y="118"/>
                    <a:pt x="273" y="126"/>
                  </a:cubicBezTo>
                  <a:close/>
                  <a:moveTo>
                    <a:pt x="317" y="110"/>
                  </a:moveTo>
                  <a:cubicBezTo>
                    <a:pt x="310" y="116"/>
                    <a:pt x="322" y="109"/>
                    <a:pt x="320" y="108"/>
                  </a:cubicBezTo>
                  <a:cubicBezTo>
                    <a:pt x="319" y="109"/>
                    <a:pt x="318" y="110"/>
                    <a:pt x="317" y="110"/>
                  </a:cubicBezTo>
                  <a:close/>
                  <a:moveTo>
                    <a:pt x="100" y="116"/>
                  </a:moveTo>
                  <a:cubicBezTo>
                    <a:pt x="101" y="115"/>
                    <a:pt x="104" y="111"/>
                    <a:pt x="102" y="109"/>
                  </a:cubicBezTo>
                  <a:cubicBezTo>
                    <a:pt x="101" y="111"/>
                    <a:pt x="98" y="115"/>
                    <a:pt x="100" y="116"/>
                  </a:cubicBezTo>
                  <a:close/>
                  <a:moveTo>
                    <a:pt x="396" y="123"/>
                  </a:moveTo>
                  <a:cubicBezTo>
                    <a:pt x="391" y="127"/>
                    <a:pt x="385" y="130"/>
                    <a:pt x="384" y="135"/>
                  </a:cubicBezTo>
                  <a:cubicBezTo>
                    <a:pt x="392" y="127"/>
                    <a:pt x="410" y="124"/>
                    <a:pt x="410" y="111"/>
                  </a:cubicBezTo>
                  <a:cubicBezTo>
                    <a:pt x="406" y="115"/>
                    <a:pt x="400" y="119"/>
                    <a:pt x="396" y="123"/>
                  </a:cubicBezTo>
                  <a:close/>
                  <a:moveTo>
                    <a:pt x="148" y="126"/>
                  </a:moveTo>
                  <a:cubicBezTo>
                    <a:pt x="151" y="120"/>
                    <a:pt x="159" y="118"/>
                    <a:pt x="162" y="112"/>
                  </a:cubicBezTo>
                  <a:cubicBezTo>
                    <a:pt x="157" y="116"/>
                    <a:pt x="148" y="120"/>
                    <a:pt x="148" y="126"/>
                  </a:cubicBezTo>
                  <a:close/>
                  <a:moveTo>
                    <a:pt x="264" y="125"/>
                  </a:moveTo>
                  <a:cubicBezTo>
                    <a:pt x="269" y="123"/>
                    <a:pt x="277" y="115"/>
                    <a:pt x="277" y="114"/>
                  </a:cubicBezTo>
                  <a:cubicBezTo>
                    <a:pt x="272" y="117"/>
                    <a:pt x="268" y="120"/>
                    <a:pt x="264" y="125"/>
                  </a:cubicBezTo>
                  <a:close/>
                  <a:moveTo>
                    <a:pt x="111" y="140"/>
                  </a:moveTo>
                  <a:cubicBezTo>
                    <a:pt x="114" y="139"/>
                    <a:pt x="117" y="139"/>
                    <a:pt x="118" y="136"/>
                  </a:cubicBezTo>
                  <a:cubicBezTo>
                    <a:pt x="115" y="127"/>
                    <a:pt x="132" y="122"/>
                    <a:pt x="132" y="115"/>
                  </a:cubicBezTo>
                  <a:cubicBezTo>
                    <a:pt x="125" y="123"/>
                    <a:pt x="116" y="130"/>
                    <a:pt x="111" y="140"/>
                  </a:cubicBezTo>
                  <a:close/>
                  <a:moveTo>
                    <a:pt x="217" y="119"/>
                  </a:moveTo>
                  <a:cubicBezTo>
                    <a:pt x="225" y="118"/>
                    <a:pt x="217" y="125"/>
                    <a:pt x="220" y="126"/>
                  </a:cubicBezTo>
                  <a:cubicBezTo>
                    <a:pt x="222" y="122"/>
                    <a:pt x="223" y="127"/>
                    <a:pt x="225" y="127"/>
                  </a:cubicBezTo>
                  <a:cubicBezTo>
                    <a:pt x="225" y="122"/>
                    <a:pt x="224" y="118"/>
                    <a:pt x="223" y="115"/>
                  </a:cubicBezTo>
                  <a:cubicBezTo>
                    <a:pt x="220" y="115"/>
                    <a:pt x="219" y="118"/>
                    <a:pt x="217" y="119"/>
                  </a:cubicBezTo>
                  <a:close/>
                  <a:moveTo>
                    <a:pt x="376" y="121"/>
                  </a:moveTo>
                  <a:cubicBezTo>
                    <a:pt x="378" y="120"/>
                    <a:pt x="384" y="117"/>
                    <a:pt x="381" y="115"/>
                  </a:cubicBezTo>
                  <a:cubicBezTo>
                    <a:pt x="380" y="118"/>
                    <a:pt x="376" y="117"/>
                    <a:pt x="376" y="121"/>
                  </a:cubicBezTo>
                  <a:close/>
                  <a:moveTo>
                    <a:pt x="21" y="124"/>
                  </a:moveTo>
                  <a:cubicBezTo>
                    <a:pt x="23" y="122"/>
                    <a:pt x="29" y="119"/>
                    <a:pt x="27" y="116"/>
                  </a:cubicBezTo>
                  <a:cubicBezTo>
                    <a:pt x="26" y="119"/>
                    <a:pt x="20" y="122"/>
                    <a:pt x="21" y="124"/>
                  </a:cubicBezTo>
                  <a:close/>
                  <a:moveTo>
                    <a:pt x="284" y="126"/>
                  </a:moveTo>
                  <a:cubicBezTo>
                    <a:pt x="288" y="123"/>
                    <a:pt x="294" y="122"/>
                    <a:pt x="296" y="118"/>
                  </a:cubicBezTo>
                  <a:cubicBezTo>
                    <a:pt x="292" y="120"/>
                    <a:pt x="285" y="124"/>
                    <a:pt x="284" y="126"/>
                  </a:cubicBezTo>
                  <a:close/>
                  <a:moveTo>
                    <a:pt x="98" y="134"/>
                  </a:moveTo>
                  <a:cubicBezTo>
                    <a:pt x="102" y="129"/>
                    <a:pt x="109" y="125"/>
                    <a:pt x="112" y="119"/>
                  </a:cubicBezTo>
                  <a:cubicBezTo>
                    <a:pt x="106" y="122"/>
                    <a:pt x="99" y="129"/>
                    <a:pt x="98" y="134"/>
                  </a:cubicBezTo>
                  <a:close/>
                  <a:moveTo>
                    <a:pt x="333" y="131"/>
                  </a:moveTo>
                  <a:cubicBezTo>
                    <a:pt x="338" y="131"/>
                    <a:pt x="339" y="133"/>
                    <a:pt x="343" y="133"/>
                  </a:cubicBezTo>
                  <a:cubicBezTo>
                    <a:pt x="342" y="129"/>
                    <a:pt x="346" y="121"/>
                    <a:pt x="343" y="120"/>
                  </a:cubicBezTo>
                  <a:cubicBezTo>
                    <a:pt x="340" y="124"/>
                    <a:pt x="336" y="127"/>
                    <a:pt x="333" y="131"/>
                  </a:cubicBezTo>
                  <a:close/>
                  <a:moveTo>
                    <a:pt x="9" y="128"/>
                  </a:moveTo>
                  <a:cubicBezTo>
                    <a:pt x="12" y="127"/>
                    <a:pt x="15" y="125"/>
                    <a:pt x="15" y="121"/>
                  </a:cubicBezTo>
                  <a:cubicBezTo>
                    <a:pt x="13" y="121"/>
                    <a:pt x="10" y="123"/>
                    <a:pt x="9" y="121"/>
                  </a:cubicBezTo>
                  <a:cubicBezTo>
                    <a:pt x="9" y="123"/>
                    <a:pt x="9" y="125"/>
                    <a:pt x="9" y="128"/>
                  </a:cubicBezTo>
                  <a:close/>
                  <a:moveTo>
                    <a:pt x="392" y="141"/>
                  </a:moveTo>
                  <a:cubicBezTo>
                    <a:pt x="398" y="136"/>
                    <a:pt x="411" y="133"/>
                    <a:pt x="409" y="124"/>
                  </a:cubicBezTo>
                  <a:cubicBezTo>
                    <a:pt x="405" y="131"/>
                    <a:pt x="391" y="132"/>
                    <a:pt x="392" y="141"/>
                  </a:cubicBezTo>
                  <a:close/>
                  <a:moveTo>
                    <a:pt x="109" y="131"/>
                  </a:moveTo>
                  <a:cubicBezTo>
                    <a:pt x="106" y="133"/>
                    <a:pt x="117" y="127"/>
                    <a:pt x="114" y="125"/>
                  </a:cubicBezTo>
                  <a:cubicBezTo>
                    <a:pt x="113" y="128"/>
                    <a:pt x="110" y="129"/>
                    <a:pt x="109" y="131"/>
                  </a:cubicBezTo>
                  <a:close/>
                  <a:moveTo>
                    <a:pt x="93" y="130"/>
                  </a:moveTo>
                  <a:cubicBezTo>
                    <a:pt x="101" y="121"/>
                    <a:pt x="89" y="131"/>
                    <a:pt x="90" y="134"/>
                  </a:cubicBezTo>
                  <a:cubicBezTo>
                    <a:pt x="93" y="132"/>
                    <a:pt x="92" y="131"/>
                    <a:pt x="93" y="130"/>
                  </a:cubicBezTo>
                  <a:close/>
                  <a:moveTo>
                    <a:pt x="54" y="138"/>
                  </a:moveTo>
                  <a:cubicBezTo>
                    <a:pt x="51" y="141"/>
                    <a:pt x="45" y="144"/>
                    <a:pt x="48" y="146"/>
                  </a:cubicBezTo>
                  <a:cubicBezTo>
                    <a:pt x="54" y="140"/>
                    <a:pt x="60" y="134"/>
                    <a:pt x="65" y="127"/>
                  </a:cubicBezTo>
                  <a:cubicBezTo>
                    <a:pt x="61" y="129"/>
                    <a:pt x="57" y="135"/>
                    <a:pt x="54" y="138"/>
                  </a:cubicBezTo>
                  <a:close/>
                  <a:moveTo>
                    <a:pt x="278" y="130"/>
                  </a:moveTo>
                  <a:cubicBezTo>
                    <a:pt x="286" y="123"/>
                    <a:pt x="274" y="130"/>
                    <a:pt x="276" y="133"/>
                  </a:cubicBezTo>
                  <a:cubicBezTo>
                    <a:pt x="277" y="131"/>
                    <a:pt x="277" y="131"/>
                    <a:pt x="278" y="130"/>
                  </a:cubicBezTo>
                  <a:close/>
                  <a:moveTo>
                    <a:pt x="40" y="128"/>
                  </a:moveTo>
                  <a:cubicBezTo>
                    <a:pt x="40" y="127"/>
                    <a:pt x="39" y="130"/>
                    <a:pt x="39" y="130"/>
                  </a:cubicBezTo>
                  <a:cubicBezTo>
                    <a:pt x="33" y="133"/>
                    <a:pt x="42" y="130"/>
                    <a:pt x="40" y="128"/>
                  </a:cubicBezTo>
                  <a:close/>
                  <a:moveTo>
                    <a:pt x="80" y="131"/>
                  </a:moveTo>
                  <a:cubicBezTo>
                    <a:pt x="82" y="131"/>
                    <a:pt x="86" y="129"/>
                    <a:pt x="85" y="128"/>
                  </a:cubicBezTo>
                  <a:cubicBezTo>
                    <a:pt x="84" y="130"/>
                    <a:pt x="80" y="129"/>
                    <a:pt x="80" y="131"/>
                  </a:cubicBezTo>
                  <a:close/>
                  <a:moveTo>
                    <a:pt x="124" y="134"/>
                  </a:moveTo>
                  <a:cubicBezTo>
                    <a:pt x="125" y="132"/>
                    <a:pt x="129" y="131"/>
                    <a:pt x="130" y="128"/>
                  </a:cubicBezTo>
                  <a:cubicBezTo>
                    <a:pt x="127" y="128"/>
                    <a:pt x="123" y="133"/>
                    <a:pt x="124" y="134"/>
                  </a:cubicBezTo>
                  <a:close/>
                  <a:moveTo>
                    <a:pt x="301" y="129"/>
                  </a:moveTo>
                  <a:cubicBezTo>
                    <a:pt x="295" y="131"/>
                    <a:pt x="287" y="129"/>
                    <a:pt x="285" y="133"/>
                  </a:cubicBezTo>
                  <a:cubicBezTo>
                    <a:pt x="290" y="133"/>
                    <a:pt x="301" y="138"/>
                    <a:pt x="302" y="131"/>
                  </a:cubicBezTo>
                  <a:cubicBezTo>
                    <a:pt x="302" y="130"/>
                    <a:pt x="300" y="131"/>
                    <a:pt x="301" y="129"/>
                  </a:cubicBezTo>
                  <a:close/>
                  <a:moveTo>
                    <a:pt x="63" y="138"/>
                  </a:moveTo>
                  <a:cubicBezTo>
                    <a:pt x="66" y="137"/>
                    <a:pt x="70" y="133"/>
                    <a:pt x="69" y="131"/>
                  </a:cubicBezTo>
                  <a:cubicBezTo>
                    <a:pt x="68" y="134"/>
                    <a:pt x="65" y="135"/>
                    <a:pt x="63" y="138"/>
                  </a:cubicBezTo>
                  <a:close/>
                  <a:moveTo>
                    <a:pt x="226" y="132"/>
                  </a:moveTo>
                  <a:cubicBezTo>
                    <a:pt x="221" y="134"/>
                    <a:pt x="224" y="137"/>
                    <a:pt x="226" y="132"/>
                  </a:cubicBezTo>
                  <a:close/>
                  <a:moveTo>
                    <a:pt x="143" y="138"/>
                  </a:moveTo>
                  <a:cubicBezTo>
                    <a:pt x="147" y="139"/>
                    <a:pt x="150" y="134"/>
                    <a:pt x="149" y="133"/>
                  </a:cubicBezTo>
                  <a:cubicBezTo>
                    <a:pt x="148" y="136"/>
                    <a:pt x="144" y="136"/>
                    <a:pt x="143" y="138"/>
                  </a:cubicBezTo>
                  <a:close/>
                  <a:moveTo>
                    <a:pt x="205" y="140"/>
                  </a:moveTo>
                  <a:cubicBezTo>
                    <a:pt x="204" y="137"/>
                    <a:pt x="212" y="134"/>
                    <a:pt x="207" y="133"/>
                  </a:cubicBezTo>
                  <a:cubicBezTo>
                    <a:pt x="208" y="137"/>
                    <a:pt x="201" y="138"/>
                    <a:pt x="205" y="140"/>
                  </a:cubicBezTo>
                  <a:close/>
                  <a:moveTo>
                    <a:pt x="29" y="141"/>
                  </a:moveTo>
                  <a:cubicBezTo>
                    <a:pt x="31" y="145"/>
                    <a:pt x="37" y="143"/>
                    <a:pt x="41" y="144"/>
                  </a:cubicBezTo>
                  <a:cubicBezTo>
                    <a:pt x="43" y="141"/>
                    <a:pt x="43" y="138"/>
                    <a:pt x="41" y="134"/>
                  </a:cubicBezTo>
                  <a:cubicBezTo>
                    <a:pt x="40" y="139"/>
                    <a:pt x="36" y="145"/>
                    <a:pt x="29" y="141"/>
                  </a:cubicBezTo>
                  <a:close/>
                  <a:moveTo>
                    <a:pt x="9" y="141"/>
                  </a:moveTo>
                  <a:cubicBezTo>
                    <a:pt x="13" y="142"/>
                    <a:pt x="18" y="142"/>
                    <a:pt x="19" y="139"/>
                  </a:cubicBezTo>
                  <a:cubicBezTo>
                    <a:pt x="15" y="137"/>
                    <a:pt x="11" y="140"/>
                    <a:pt x="9" y="135"/>
                  </a:cubicBezTo>
                  <a:cubicBezTo>
                    <a:pt x="9" y="137"/>
                    <a:pt x="9" y="139"/>
                    <a:pt x="9" y="141"/>
                  </a:cubicBezTo>
                  <a:close/>
                  <a:moveTo>
                    <a:pt x="78" y="144"/>
                  </a:moveTo>
                  <a:cubicBezTo>
                    <a:pt x="76" y="144"/>
                    <a:pt x="76" y="141"/>
                    <a:pt x="73" y="141"/>
                  </a:cubicBezTo>
                  <a:cubicBezTo>
                    <a:pt x="72" y="143"/>
                    <a:pt x="70" y="144"/>
                    <a:pt x="68" y="146"/>
                  </a:cubicBezTo>
                  <a:cubicBezTo>
                    <a:pt x="74" y="147"/>
                    <a:pt x="76" y="146"/>
                    <a:pt x="81" y="147"/>
                  </a:cubicBezTo>
                  <a:cubicBezTo>
                    <a:pt x="79" y="143"/>
                    <a:pt x="87" y="141"/>
                    <a:pt x="85" y="137"/>
                  </a:cubicBezTo>
                  <a:cubicBezTo>
                    <a:pt x="84" y="140"/>
                    <a:pt x="82" y="143"/>
                    <a:pt x="78" y="144"/>
                  </a:cubicBezTo>
                  <a:close/>
                  <a:moveTo>
                    <a:pt x="130" y="139"/>
                  </a:moveTo>
                  <a:cubicBezTo>
                    <a:pt x="131" y="136"/>
                    <a:pt x="134" y="139"/>
                    <a:pt x="135" y="139"/>
                  </a:cubicBezTo>
                  <a:cubicBezTo>
                    <a:pt x="137" y="135"/>
                    <a:pt x="125" y="137"/>
                    <a:pt x="130" y="139"/>
                  </a:cubicBezTo>
                  <a:close/>
                  <a:moveTo>
                    <a:pt x="90" y="145"/>
                  </a:moveTo>
                  <a:cubicBezTo>
                    <a:pt x="96" y="143"/>
                    <a:pt x="103" y="144"/>
                    <a:pt x="105" y="139"/>
                  </a:cubicBezTo>
                  <a:cubicBezTo>
                    <a:pt x="102" y="140"/>
                    <a:pt x="98" y="143"/>
                    <a:pt x="96" y="139"/>
                  </a:cubicBezTo>
                  <a:cubicBezTo>
                    <a:pt x="95" y="142"/>
                    <a:pt x="92" y="142"/>
                    <a:pt x="90" y="145"/>
                  </a:cubicBezTo>
                  <a:close/>
                  <a:moveTo>
                    <a:pt x="375" y="143"/>
                  </a:moveTo>
                  <a:cubicBezTo>
                    <a:pt x="377" y="143"/>
                    <a:pt x="378" y="142"/>
                    <a:pt x="378" y="141"/>
                  </a:cubicBezTo>
                  <a:cubicBezTo>
                    <a:pt x="377" y="141"/>
                    <a:pt x="375" y="141"/>
                    <a:pt x="375" y="143"/>
                  </a:cubicBezTo>
                  <a:close/>
                  <a:moveTo>
                    <a:pt x="62" y="147"/>
                  </a:moveTo>
                  <a:cubicBezTo>
                    <a:pt x="63" y="144"/>
                    <a:pt x="62" y="143"/>
                    <a:pt x="60" y="144"/>
                  </a:cubicBezTo>
                  <a:cubicBezTo>
                    <a:pt x="59" y="147"/>
                    <a:pt x="62" y="146"/>
                    <a:pt x="62" y="147"/>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grpSp>
      <p:grpSp>
        <p:nvGrpSpPr>
          <p:cNvPr id="163" name="Group 74"/>
          <p:cNvGrpSpPr>
            <a:grpSpLocks noChangeAspect="1"/>
          </p:cNvGrpSpPr>
          <p:nvPr/>
        </p:nvGrpSpPr>
        <p:grpSpPr bwMode="auto">
          <a:xfrm>
            <a:off x="33338" y="2678113"/>
            <a:ext cx="1328737" cy="514350"/>
            <a:chOff x="21" y="1687"/>
            <a:chExt cx="837" cy="324"/>
          </a:xfrm>
        </p:grpSpPr>
        <p:sp>
          <p:nvSpPr>
            <p:cNvPr id="164" name="AutoShape 73"/>
            <p:cNvSpPr>
              <a:spLocks noChangeAspect="1" noChangeArrowheads="1" noTextEdit="1"/>
            </p:cNvSpPr>
            <p:nvPr/>
          </p:nvSpPr>
          <p:spPr bwMode="auto">
            <a:xfrm>
              <a:off x="21" y="1687"/>
              <a:ext cx="837" cy="324"/>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75"/>
            <p:cNvSpPr>
              <a:spLocks/>
            </p:cNvSpPr>
            <p:nvPr/>
          </p:nvSpPr>
          <p:spPr bwMode="auto">
            <a:xfrm>
              <a:off x="657" y="1683"/>
              <a:ext cx="220" cy="328"/>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08CFED"/>
            </a:solidFill>
          </p:spPr>
          <p:txBody>
            <a:bodyPr vert="horz" wrap="square" lIns="91440" tIns="45720" rIns="91440" bIns="45720" numCol="1" anchor="t" anchorCtr="0" compatLnSpc="1">
              <a:prstTxWarp prst="textNoShape">
                <a:avLst/>
              </a:prstTxWarp>
            </a:bodyPr>
            <a:lstStyle/>
            <a:p>
              <a:endParaRPr lang="en-US" dirty="0"/>
            </a:p>
          </p:txBody>
        </p:sp>
        <p:sp>
          <p:nvSpPr>
            <p:cNvPr id="166" name="Freeform 76"/>
            <p:cNvSpPr>
              <a:spLocks noEditPoints="1"/>
            </p:cNvSpPr>
            <p:nvPr/>
          </p:nvSpPr>
          <p:spPr bwMode="auto">
            <a:xfrm>
              <a:off x="21" y="1702"/>
              <a:ext cx="223" cy="309"/>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67" name="Freeform 77"/>
            <p:cNvSpPr>
              <a:spLocks/>
            </p:cNvSpPr>
            <p:nvPr/>
          </p:nvSpPr>
          <p:spPr bwMode="auto">
            <a:xfrm>
              <a:off x="289" y="1698"/>
              <a:ext cx="74" cy="287"/>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78"/>
            <p:cNvSpPr>
              <a:spLocks noEditPoints="1"/>
            </p:cNvSpPr>
            <p:nvPr/>
          </p:nvSpPr>
          <p:spPr bwMode="auto">
            <a:xfrm>
              <a:off x="360" y="1806"/>
              <a:ext cx="253" cy="20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08CFED"/>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0" name="Group 81"/>
          <p:cNvGrpSpPr>
            <a:grpSpLocks noChangeAspect="1"/>
          </p:cNvGrpSpPr>
          <p:nvPr/>
        </p:nvGrpSpPr>
        <p:grpSpPr bwMode="auto">
          <a:xfrm>
            <a:off x="-34925" y="3387725"/>
            <a:ext cx="2498725" cy="981075"/>
            <a:chOff x="-22" y="2134"/>
            <a:chExt cx="1574" cy="618"/>
          </a:xfrm>
        </p:grpSpPr>
        <p:sp>
          <p:nvSpPr>
            <p:cNvPr id="171" name="AutoShape 80"/>
            <p:cNvSpPr>
              <a:spLocks noChangeAspect="1" noChangeArrowheads="1" noTextEdit="1"/>
            </p:cNvSpPr>
            <p:nvPr/>
          </p:nvSpPr>
          <p:spPr bwMode="auto">
            <a:xfrm>
              <a:off x="-22" y="2134"/>
              <a:ext cx="1574" cy="618"/>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82"/>
            <p:cNvSpPr>
              <a:spLocks noEditPoints="1"/>
            </p:cNvSpPr>
            <p:nvPr/>
          </p:nvSpPr>
          <p:spPr bwMode="auto">
            <a:xfrm>
              <a:off x="-26" y="2130"/>
              <a:ext cx="1586" cy="618"/>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grpSp>
      <p:grpSp>
        <p:nvGrpSpPr>
          <p:cNvPr id="175" name="Group 85"/>
          <p:cNvGrpSpPr>
            <a:grpSpLocks noChangeAspect="1"/>
          </p:cNvGrpSpPr>
          <p:nvPr/>
        </p:nvGrpSpPr>
        <p:grpSpPr bwMode="auto">
          <a:xfrm>
            <a:off x="2786063" y="3690938"/>
            <a:ext cx="1181100" cy="457200"/>
            <a:chOff x="1755" y="2325"/>
            <a:chExt cx="744" cy="288"/>
          </a:xfrm>
        </p:grpSpPr>
        <p:sp>
          <p:nvSpPr>
            <p:cNvPr id="176" name="AutoShape 84"/>
            <p:cNvSpPr>
              <a:spLocks noChangeAspect="1" noChangeArrowheads="1" noTextEdit="1"/>
            </p:cNvSpPr>
            <p:nvPr/>
          </p:nvSpPr>
          <p:spPr bwMode="auto">
            <a:xfrm>
              <a:off x="1755" y="2325"/>
              <a:ext cx="744" cy="288"/>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86"/>
            <p:cNvSpPr>
              <a:spLocks/>
            </p:cNvSpPr>
            <p:nvPr/>
          </p:nvSpPr>
          <p:spPr bwMode="auto">
            <a:xfrm>
              <a:off x="2320" y="2322"/>
              <a:ext cx="196" cy="291"/>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178" name="Freeform 87"/>
            <p:cNvSpPr>
              <a:spLocks noEditPoints="1"/>
            </p:cNvSpPr>
            <p:nvPr/>
          </p:nvSpPr>
          <p:spPr bwMode="auto">
            <a:xfrm>
              <a:off x="1755" y="2338"/>
              <a:ext cx="198" cy="275"/>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88"/>
            <p:cNvSpPr>
              <a:spLocks/>
            </p:cNvSpPr>
            <p:nvPr/>
          </p:nvSpPr>
          <p:spPr bwMode="auto">
            <a:xfrm>
              <a:off x="1993" y="2335"/>
              <a:ext cx="66" cy="255"/>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89"/>
            <p:cNvSpPr>
              <a:spLocks noEditPoints="1"/>
            </p:cNvSpPr>
            <p:nvPr/>
          </p:nvSpPr>
          <p:spPr bwMode="auto">
            <a:xfrm>
              <a:off x="2056" y="2431"/>
              <a:ext cx="225" cy="179"/>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2" name="Group 92"/>
          <p:cNvGrpSpPr>
            <a:grpSpLocks noChangeAspect="1"/>
          </p:cNvGrpSpPr>
          <p:nvPr/>
        </p:nvGrpSpPr>
        <p:grpSpPr bwMode="auto">
          <a:xfrm>
            <a:off x="6580188" y="4381500"/>
            <a:ext cx="1465262" cy="574675"/>
            <a:chOff x="4145" y="2760"/>
            <a:chExt cx="923" cy="362"/>
          </a:xfrm>
        </p:grpSpPr>
        <p:sp>
          <p:nvSpPr>
            <p:cNvPr id="183" name="AutoShape 91"/>
            <p:cNvSpPr>
              <a:spLocks noChangeAspect="1" noChangeArrowheads="1" noTextEdit="1"/>
            </p:cNvSpPr>
            <p:nvPr/>
          </p:nvSpPr>
          <p:spPr bwMode="auto">
            <a:xfrm>
              <a:off x="4145" y="2760"/>
              <a:ext cx="923" cy="362"/>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93"/>
            <p:cNvSpPr>
              <a:spLocks noEditPoints="1"/>
            </p:cNvSpPr>
            <p:nvPr/>
          </p:nvSpPr>
          <p:spPr bwMode="auto">
            <a:xfrm>
              <a:off x="4143" y="2758"/>
              <a:ext cx="930" cy="362"/>
            </a:xfrm>
            <a:custGeom>
              <a:avLst/>
              <a:gdLst/>
              <a:ahLst/>
              <a:cxnLst>
                <a:cxn ang="0">
                  <a:pos x="261" y="150"/>
                </a:cxn>
                <a:cxn ang="0">
                  <a:pos x="190" y="129"/>
                </a:cxn>
                <a:cxn ang="0">
                  <a:pos x="103" y="136"/>
                </a:cxn>
                <a:cxn ang="0">
                  <a:pos x="19" y="95"/>
                </a:cxn>
                <a:cxn ang="0">
                  <a:pos x="38" y="17"/>
                </a:cxn>
                <a:cxn ang="0">
                  <a:pos x="93" y="68"/>
                </a:cxn>
                <a:cxn ang="0">
                  <a:pos x="140" y="49"/>
                </a:cxn>
                <a:cxn ang="0">
                  <a:pos x="184" y="13"/>
                </a:cxn>
                <a:cxn ang="0">
                  <a:pos x="202" y="89"/>
                </a:cxn>
                <a:cxn ang="0">
                  <a:pos x="275" y="71"/>
                </a:cxn>
                <a:cxn ang="0">
                  <a:pos x="311" y="24"/>
                </a:cxn>
                <a:cxn ang="0">
                  <a:pos x="337" y="15"/>
                </a:cxn>
                <a:cxn ang="0">
                  <a:pos x="401" y="16"/>
                </a:cxn>
                <a:cxn ang="0">
                  <a:pos x="361" y="137"/>
                </a:cxn>
                <a:cxn ang="0">
                  <a:pos x="344" y="124"/>
                </a:cxn>
                <a:cxn ang="0">
                  <a:pos x="304" y="142"/>
                </a:cxn>
                <a:cxn ang="0">
                  <a:pos x="301" y="78"/>
                </a:cxn>
                <a:cxn ang="0">
                  <a:pos x="356" y="117"/>
                </a:cxn>
                <a:cxn ang="0">
                  <a:pos x="255" y="19"/>
                </a:cxn>
                <a:cxn ang="0">
                  <a:pos x="320" y="29"/>
                </a:cxn>
                <a:cxn ang="0">
                  <a:pos x="162" y="17"/>
                </a:cxn>
                <a:cxn ang="0">
                  <a:pos x="61" y="25"/>
                </a:cxn>
                <a:cxn ang="0">
                  <a:pos x="265" y="35"/>
                </a:cxn>
                <a:cxn ang="0">
                  <a:pos x="57" y="22"/>
                </a:cxn>
                <a:cxn ang="0">
                  <a:pos x="163" y="32"/>
                </a:cxn>
                <a:cxn ang="0">
                  <a:pos x="54" y="75"/>
                </a:cxn>
                <a:cxn ang="0">
                  <a:pos x="41" y="46"/>
                </a:cxn>
                <a:cxn ang="0">
                  <a:pos x="330" y="67"/>
                </a:cxn>
                <a:cxn ang="0">
                  <a:pos x="314" y="58"/>
                </a:cxn>
                <a:cxn ang="0">
                  <a:pos x="86" y="69"/>
                </a:cxn>
                <a:cxn ang="0">
                  <a:pos x="37" y="59"/>
                </a:cxn>
                <a:cxn ang="0">
                  <a:pos x="153" y="62"/>
                </a:cxn>
                <a:cxn ang="0">
                  <a:pos x="310" y="89"/>
                </a:cxn>
                <a:cxn ang="0">
                  <a:pos x="215" y="80"/>
                </a:cxn>
                <a:cxn ang="0">
                  <a:pos x="131" y="94"/>
                </a:cxn>
                <a:cxn ang="0">
                  <a:pos x="146" y="73"/>
                </a:cxn>
                <a:cxn ang="0">
                  <a:pos x="305" y="99"/>
                </a:cxn>
                <a:cxn ang="0">
                  <a:pos x="305" y="99"/>
                </a:cxn>
                <a:cxn ang="0">
                  <a:pos x="90" y="112"/>
                </a:cxn>
                <a:cxn ang="0">
                  <a:pos x="39" y="86"/>
                </a:cxn>
                <a:cxn ang="0">
                  <a:pos x="90" y="125"/>
                </a:cxn>
                <a:cxn ang="0">
                  <a:pos x="188" y="105"/>
                </a:cxn>
                <a:cxn ang="0">
                  <a:pos x="188" y="105"/>
                </a:cxn>
                <a:cxn ang="0">
                  <a:pos x="25" y="105"/>
                </a:cxn>
                <a:cxn ang="0">
                  <a:pos x="255" y="131"/>
                </a:cxn>
                <a:cxn ang="0">
                  <a:pos x="249" y="124"/>
                </a:cxn>
                <a:cxn ang="0">
                  <a:pos x="116" y="115"/>
                </a:cxn>
                <a:cxn ang="0">
                  <a:pos x="262" y="142"/>
                </a:cxn>
                <a:cxn ang="0">
                  <a:pos x="117" y="129"/>
                </a:cxn>
                <a:cxn ang="0">
                  <a:pos x="245" y="142"/>
                </a:cxn>
                <a:cxn ang="0">
                  <a:pos x="114" y="129"/>
                </a:cxn>
              </a:cxnLst>
              <a:rect l="0" t="0" r="r" b="b"/>
              <a:pathLst>
                <a:path w="408" h="159">
                  <a:moveTo>
                    <a:pt x="301" y="78"/>
                  </a:moveTo>
                  <a:cubicBezTo>
                    <a:pt x="297" y="78"/>
                    <a:pt x="294" y="82"/>
                    <a:pt x="291" y="79"/>
                  </a:cubicBezTo>
                  <a:cubicBezTo>
                    <a:pt x="289" y="85"/>
                    <a:pt x="281" y="86"/>
                    <a:pt x="274" y="86"/>
                  </a:cubicBezTo>
                  <a:cubicBezTo>
                    <a:pt x="273" y="115"/>
                    <a:pt x="267" y="131"/>
                    <a:pt x="266" y="155"/>
                  </a:cubicBezTo>
                  <a:cubicBezTo>
                    <a:pt x="262" y="155"/>
                    <a:pt x="259" y="154"/>
                    <a:pt x="261" y="150"/>
                  </a:cubicBezTo>
                  <a:cubicBezTo>
                    <a:pt x="250" y="147"/>
                    <a:pt x="244" y="154"/>
                    <a:pt x="237" y="149"/>
                  </a:cubicBezTo>
                  <a:cubicBezTo>
                    <a:pt x="242" y="128"/>
                    <a:pt x="244" y="109"/>
                    <a:pt x="249" y="89"/>
                  </a:cubicBezTo>
                  <a:cubicBezTo>
                    <a:pt x="233" y="93"/>
                    <a:pt x="205" y="91"/>
                    <a:pt x="210" y="111"/>
                  </a:cubicBezTo>
                  <a:cubicBezTo>
                    <a:pt x="203" y="115"/>
                    <a:pt x="200" y="123"/>
                    <a:pt x="197" y="130"/>
                  </a:cubicBezTo>
                  <a:cubicBezTo>
                    <a:pt x="195" y="130"/>
                    <a:pt x="192" y="129"/>
                    <a:pt x="190" y="129"/>
                  </a:cubicBezTo>
                  <a:cubicBezTo>
                    <a:pt x="188" y="123"/>
                    <a:pt x="195" y="121"/>
                    <a:pt x="197" y="115"/>
                  </a:cubicBezTo>
                  <a:cubicBezTo>
                    <a:pt x="173" y="120"/>
                    <a:pt x="150" y="126"/>
                    <a:pt x="127" y="132"/>
                  </a:cubicBezTo>
                  <a:cubicBezTo>
                    <a:pt x="124" y="133"/>
                    <a:pt x="124" y="139"/>
                    <a:pt x="118" y="139"/>
                  </a:cubicBezTo>
                  <a:cubicBezTo>
                    <a:pt x="116" y="139"/>
                    <a:pt x="115" y="137"/>
                    <a:pt x="116" y="135"/>
                  </a:cubicBezTo>
                  <a:cubicBezTo>
                    <a:pt x="111" y="135"/>
                    <a:pt x="108" y="136"/>
                    <a:pt x="103" y="136"/>
                  </a:cubicBezTo>
                  <a:cubicBezTo>
                    <a:pt x="100" y="136"/>
                    <a:pt x="99" y="139"/>
                    <a:pt x="96" y="140"/>
                  </a:cubicBezTo>
                  <a:cubicBezTo>
                    <a:pt x="86" y="140"/>
                    <a:pt x="78" y="142"/>
                    <a:pt x="72" y="146"/>
                  </a:cubicBezTo>
                  <a:cubicBezTo>
                    <a:pt x="49" y="149"/>
                    <a:pt x="25" y="157"/>
                    <a:pt x="4" y="159"/>
                  </a:cubicBezTo>
                  <a:cubicBezTo>
                    <a:pt x="1" y="156"/>
                    <a:pt x="0" y="152"/>
                    <a:pt x="0" y="146"/>
                  </a:cubicBezTo>
                  <a:cubicBezTo>
                    <a:pt x="9" y="132"/>
                    <a:pt x="13" y="112"/>
                    <a:pt x="19" y="95"/>
                  </a:cubicBezTo>
                  <a:cubicBezTo>
                    <a:pt x="18" y="93"/>
                    <a:pt x="14" y="93"/>
                    <a:pt x="15" y="90"/>
                  </a:cubicBezTo>
                  <a:cubicBezTo>
                    <a:pt x="15" y="86"/>
                    <a:pt x="19" y="87"/>
                    <a:pt x="22" y="86"/>
                  </a:cubicBezTo>
                  <a:cubicBezTo>
                    <a:pt x="28" y="66"/>
                    <a:pt x="35" y="47"/>
                    <a:pt x="40" y="24"/>
                  </a:cubicBezTo>
                  <a:cubicBezTo>
                    <a:pt x="38" y="22"/>
                    <a:pt x="32" y="27"/>
                    <a:pt x="30" y="23"/>
                  </a:cubicBezTo>
                  <a:cubicBezTo>
                    <a:pt x="30" y="17"/>
                    <a:pt x="34" y="16"/>
                    <a:pt x="38" y="17"/>
                  </a:cubicBezTo>
                  <a:cubicBezTo>
                    <a:pt x="41" y="16"/>
                    <a:pt x="40" y="13"/>
                    <a:pt x="44" y="12"/>
                  </a:cubicBezTo>
                  <a:cubicBezTo>
                    <a:pt x="47" y="12"/>
                    <a:pt x="48" y="13"/>
                    <a:pt x="48" y="16"/>
                  </a:cubicBezTo>
                  <a:cubicBezTo>
                    <a:pt x="63" y="13"/>
                    <a:pt x="94" y="7"/>
                    <a:pt x="111" y="14"/>
                  </a:cubicBezTo>
                  <a:cubicBezTo>
                    <a:pt x="116" y="16"/>
                    <a:pt x="119" y="28"/>
                    <a:pt x="118" y="38"/>
                  </a:cubicBezTo>
                  <a:cubicBezTo>
                    <a:pt x="116" y="52"/>
                    <a:pt x="103" y="62"/>
                    <a:pt x="93" y="68"/>
                  </a:cubicBezTo>
                  <a:cubicBezTo>
                    <a:pt x="111" y="70"/>
                    <a:pt x="116" y="83"/>
                    <a:pt x="121" y="95"/>
                  </a:cubicBezTo>
                  <a:cubicBezTo>
                    <a:pt x="123" y="91"/>
                    <a:pt x="124" y="86"/>
                    <a:pt x="126" y="82"/>
                  </a:cubicBezTo>
                  <a:cubicBezTo>
                    <a:pt x="127" y="79"/>
                    <a:pt x="122" y="81"/>
                    <a:pt x="124" y="76"/>
                  </a:cubicBezTo>
                  <a:cubicBezTo>
                    <a:pt x="124" y="72"/>
                    <a:pt x="128" y="73"/>
                    <a:pt x="131" y="72"/>
                  </a:cubicBezTo>
                  <a:cubicBezTo>
                    <a:pt x="134" y="65"/>
                    <a:pt x="135" y="55"/>
                    <a:pt x="140" y="49"/>
                  </a:cubicBezTo>
                  <a:cubicBezTo>
                    <a:pt x="141" y="46"/>
                    <a:pt x="139" y="46"/>
                    <a:pt x="139" y="43"/>
                  </a:cubicBezTo>
                  <a:cubicBezTo>
                    <a:pt x="145" y="37"/>
                    <a:pt x="148" y="25"/>
                    <a:pt x="148" y="17"/>
                  </a:cubicBezTo>
                  <a:cubicBezTo>
                    <a:pt x="151" y="16"/>
                    <a:pt x="153" y="13"/>
                    <a:pt x="156" y="15"/>
                  </a:cubicBezTo>
                  <a:cubicBezTo>
                    <a:pt x="158" y="13"/>
                    <a:pt x="158" y="9"/>
                    <a:pt x="160" y="8"/>
                  </a:cubicBezTo>
                  <a:cubicBezTo>
                    <a:pt x="165" y="14"/>
                    <a:pt x="178" y="5"/>
                    <a:pt x="184" y="13"/>
                  </a:cubicBezTo>
                  <a:cubicBezTo>
                    <a:pt x="184" y="18"/>
                    <a:pt x="179" y="15"/>
                    <a:pt x="175" y="16"/>
                  </a:cubicBezTo>
                  <a:cubicBezTo>
                    <a:pt x="176" y="24"/>
                    <a:pt x="168" y="27"/>
                    <a:pt x="171" y="35"/>
                  </a:cubicBezTo>
                  <a:cubicBezTo>
                    <a:pt x="157" y="59"/>
                    <a:pt x="147" y="89"/>
                    <a:pt x="132" y="114"/>
                  </a:cubicBezTo>
                  <a:cubicBezTo>
                    <a:pt x="151" y="109"/>
                    <a:pt x="169" y="103"/>
                    <a:pt x="188" y="99"/>
                  </a:cubicBezTo>
                  <a:cubicBezTo>
                    <a:pt x="193" y="96"/>
                    <a:pt x="197" y="92"/>
                    <a:pt x="202" y="89"/>
                  </a:cubicBezTo>
                  <a:cubicBezTo>
                    <a:pt x="215" y="65"/>
                    <a:pt x="230" y="43"/>
                    <a:pt x="240" y="15"/>
                  </a:cubicBezTo>
                  <a:cubicBezTo>
                    <a:pt x="242" y="16"/>
                    <a:pt x="243" y="14"/>
                    <a:pt x="244" y="16"/>
                  </a:cubicBezTo>
                  <a:cubicBezTo>
                    <a:pt x="249" y="12"/>
                    <a:pt x="254" y="10"/>
                    <a:pt x="261" y="10"/>
                  </a:cubicBezTo>
                  <a:cubicBezTo>
                    <a:pt x="265" y="11"/>
                    <a:pt x="266" y="6"/>
                    <a:pt x="269" y="8"/>
                  </a:cubicBezTo>
                  <a:cubicBezTo>
                    <a:pt x="271" y="29"/>
                    <a:pt x="279" y="49"/>
                    <a:pt x="275" y="71"/>
                  </a:cubicBezTo>
                  <a:cubicBezTo>
                    <a:pt x="282" y="73"/>
                    <a:pt x="291" y="62"/>
                    <a:pt x="293" y="71"/>
                  </a:cubicBezTo>
                  <a:cubicBezTo>
                    <a:pt x="297" y="63"/>
                    <a:pt x="303" y="51"/>
                    <a:pt x="303" y="41"/>
                  </a:cubicBezTo>
                  <a:cubicBezTo>
                    <a:pt x="303" y="38"/>
                    <a:pt x="308" y="40"/>
                    <a:pt x="307" y="36"/>
                  </a:cubicBezTo>
                  <a:cubicBezTo>
                    <a:pt x="309" y="31"/>
                    <a:pt x="304" y="32"/>
                    <a:pt x="305" y="28"/>
                  </a:cubicBezTo>
                  <a:cubicBezTo>
                    <a:pt x="305" y="25"/>
                    <a:pt x="310" y="26"/>
                    <a:pt x="311" y="24"/>
                  </a:cubicBezTo>
                  <a:cubicBezTo>
                    <a:pt x="312" y="19"/>
                    <a:pt x="312" y="18"/>
                    <a:pt x="311" y="13"/>
                  </a:cubicBezTo>
                  <a:cubicBezTo>
                    <a:pt x="315" y="9"/>
                    <a:pt x="317" y="8"/>
                    <a:pt x="318" y="3"/>
                  </a:cubicBezTo>
                  <a:cubicBezTo>
                    <a:pt x="325" y="1"/>
                    <a:pt x="334" y="0"/>
                    <a:pt x="341" y="2"/>
                  </a:cubicBezTo>
                  <a:cubicBezTo>
                    <a:pt x="341" y="9"/>
                    <a:pt x="336" y="7"/>
                    <a:pt x="335" y="12"/>
                  </a:cubicBezTo>
                  <a:cubicBezTo>
                    <a:pt x="334" y="14"/>
                    <a:pt x="337" y="13"/>
                    <a:pt x="337" y="15"/>
                  </a:cubicBezTo>
                  <a:cubicBezTo>
                    <a:pt x="329" y="28"/>
                    <a:pt x="328" y="48"/>
                    <a:pt x="322" y="64"/>
                  </a:cubicBezTo>
                  <a:cubicBezTo>
                    <a:pt x="340" y="58"/>
                    <a:pt x="359" y="54"/>
                    <a:pt x="376" y="47"/>
                  </a:cubicBezTo>
                  <a:cubicBezTo>
                    <a:pt x="378" y="35"/>
                    <a:pt x="386" y="24"/>
                    <a:pt x="383" y="11"/>
                  </a:cubicBezTo>
                  <a:cubicBezTo>
                    <a:pt x="391" y="10"/>
                    <a:pt x="401" y="5"/>
                    <a:pt x="407" y="10"/>
                  </a:cubicBezTo>
                  <a:cubicBezTo>
                    <a:pt x="408" y="16"/>
                    <a:pt x="403" y="15"/>
                    <a:pt x="401" y="16"/>
                  </a:cubicBezTo>
                  <a:cubicBezTo>
                    <a:pt x="400" y="26"/>
                    <a:pt x="396" y="35"/>
                    <a:pt x="393" y="44"/>
                  </a:cubicBezTo>
                  <a:cubicBezTo>
                    <a:pt x="389" y="53"/>
                    <a:pt x="387" y="62"/>
                    <a:pt x="384" y="71"/>
                  </a:cubicBezTo>
                  <a:cubicBezTo>
                    <a:pt x="383" y="72"/>
                    <a:pt x="381" y="73"/>
                    <a:pt x="381" y="74"/>
                  </a:cubicBezTo>
                  <a:cubicBezTo>
                    <a:pt x="379" y="78"/>
                    <a:pt x="379" y="83"/>
                    <a:pt x="377" y="88"/>
                  </a:cubicBezTo>
                  <a:cubicBezTo>
                    <a:pt x="371" y="104"/>
                    <a:pt x="362" y="115"/>
                    <a:pt x="361" y="137"/>
                  </a:cubicBezTo>
                  <a:cubicBezTo>
                    <a:pt x="360" y="140"/>
                    <a:pt x="365" y="138"/>
                    <a:pt x="363" y="142"/>
                  </a:cubicBezTo>
                  <a:cubicBezTo>
                    <a:pt x="362" y="143"/>
                    <a:pt x="361" y="145"/>
                    <a:pt x="361" y="148"/>
                  </a:cubicBezTo>
                  <a:cubicBezTo>
                    <a:pt x="354" y="149"/>
                    <a:pt x="350" y="154"/>
                    <a:pt x="341" y="153"/>
                  </a:cubicBezTo>
                  <a:cubicBezTo>
                    <a:pt x="340" y="152"/>
                    <a:pt x="340" y="150"/>
                    <a:pt x="338" y="150"/>
                  </a:cubicBezTo>
                  <a:cubicBezTo>
                    <a:pt x="337" y="138"/>
                    <a:pt x="344" y="135"/>
                    <a:pt x="344" y="124"/>
                  </a:cubicBezTo>
                  <a:cubicBezTo>
                    <a:pt x="346" y="123"/>
                    <a:pt x="347" y="121"/>
                    <a:pt x="349" y="120"/>
                  </a:cubicBezTo>
                  <a:cubicBezTo>
                    <a:pt x="354" y="103"/>
                    <a:pt x="361" y="85"/>
                    <a:pt x="368" y="69"/>
                  </a:cubicBezTo>
                  <a:cubicBezTo>
                    <a:pt x="352" y="70"/>
                    <a:pt x="334" y="77"/>
                    <a:pt x="318" y="81"/>
                  </a:cubicBezTo>
                  <a:cubicBezTo>
                    <a:pt x="313" y="95"/>
                    <a:pt x="303" y="111"/>
                    <a:pt x="306" y="126"/>
                  </a:cubicBezTo>
                  <a:cubicBezTo>
                    <a:pt x="305" y="133"/>
                    <a:pt x="301" y="136"/>
                    <a:pt x="304" y="142"/>
                  </a:cubicBezTo>
                  <a:cubicBezTo>
                    <a:pt x="297" y="148"/>
                    <a:pt x="290" y="145"/>
                    <a:pt x="279" y="146"/>
                  </a:cubicBezTo>
                  <a:cubicBezTo>
                    <a:pt x="278" y="143"/>
                    <a:pt x="280" y="143"/>
                    <a:pt x="282" y="142"/>
                  </a:cubicBezTo>
                  <a:cubicBezTo>
                    <a:pt x="284" y="121"/>
                    <a:pt x="292" y="107"/>
                    <a:pt x="297" y="89"/>
                  </a:cubicBezTo>
                  <a:cubicBezTo>
                    <a:pt x="295" y="87"/>
                    <a:pt x="288" y="92"/>
                    <a:pt x="286" y="87"/>
                  </a:cubicBezTo>
                  <a:cubicBezTo>
                    <a:pt x="287" y="80"/>
                    <a:pt x="298" y="83"/>
                    <a:pt x="301" y="78"/>
                  </a:cubicBezTo>
                  <a:close/>
                  <a:moveTo>
                    <a:pt x="390" y="24"/>
                  </a:moveTo>
                  <a:cubicBezTo>
                    <a:pt x="390" y="22"/>
                    <a:pt x="397" y="17"/>
                    <a:pt x="393" y="16"/>
                  </a:cubicBezTo>
                  <a:cubicBezTo>
                    <a:pt x="393" y="19"/>
                    <a:pt x="388" y="22"/>
                    <a:pt x="390" y="24"/>
                  </a:cubicBezTo>
                  <a:close/>
                  <a:moveTo>
                    <a:pt x="365" y="92"/>
                  </a:moveTo>
                  <a:cubicBezTo>
                    <a:pt x="362" y="101"/>
                    <a:pt x="357" y="109"/>
                    <a:pt x="356" y="117"/>
                  </a:cubicBezTo>
                  <a:cubicBezTo>
                    <a:pt x="356" y="121"/>
                    <a:pt x="358" y="127"/>
                    <a:pt x="359" y="127"/>
                  </a:cubicBezTo>
                  <a:cubicBezTo>
                    <a:pt x="368" y="90"/>
                    <a:pt x="388" y="59"/>
                    <a:pt x="394" y="23"/>
                  </a:cubicBezTo>
                  <a:cubicBezTo>
                    <a:pt x="383" y="42"/>
                    <a:pt x="373" y="68"/>
                    <a:pt x="365" y="92"/>
                  </a:cubicBezTo>
                  <a:close/>
                  <a:moveTo>
                    <a:pt x="244" y="34"/>
                  </a:moveTo>
                  <a:cubicBezTo>
                    <a:pt x="247" y="28"/>
                    <a:pt x="252" y="25"/>
                    <a:pt x="255" y="19"/>
                  </a:cubicBezTo>
                  <a:cubicBezTo>
                    <a:pt x="252" y="19"/>
                    <a:pt x="252" y="21"/>
                    <a:pt x="249" y="20"/>
                  </a:cubicBezTo>
                  <a:cubicBezTo>
                    <a:pt x="248" y="25"/>
                    <a:pt x="243" y="30"/>
                    <a:pt x="244" y="34"/>
                  </a:cubicBezTo>
                  <a:close/>
                  <a:moveTo>
                    <a:pt x="320" y="29"/>
                  </a:moveTo>
                  <a:cubicBezTo>
                    <a:pt x="324" y="30"/>
                    <a:pt x="323" y="26"/>
                    <a:pt x="325" y="24"/>
                  </a:cubicBezTo>
                  <a:cubicBezTo>
                    <a:pt x="322" y="25"/>
                    <a:pt x="319" y="25"/>
                    <a:pt x="320" y="29"/>
                  </a:cubicBezTo>
                  <a:close/>
                  <a:moveTo>
                    <a:pt x="162" y="17"/>
                  </a:moveTo>
                  <a:cubicBezTo>
                    <a:pt x="163" y="19"/>
                    <a:pt x="158" y="20"/>
                    <a:pt x="161" y="21"/>
                  </a:cubicBezTo>
                  <a:cubicBezTo>
                    <a:pt x="161" y="19"/>
                    <a:pt x="165" y="21"/>
                    <a:pt x="166" y="21"/>
                  </a:cubicBezTo>
                  <a:cubicBezTo>
                    <a:pt x="167" y="18"/>
                    <a:pt x="169" y="17"/>
                    <a:pt x="170" y="15"/>
                  </a:cubicBezTo>
                  <a:cubicBezTo>
                    <a:pt x="167" y="15"/>
                    <a:pt x="165" y="17"/>
                    <a:pt x="162" y="17"/>
                  </a:cubicBezTo>
                  <a:close/>
                  <a:moveTo>
                    <a:pt x="219" y="85"/>
                  </a:moveTo>
                  <a:cubicBezTo>
                    <a:pt x="229" y="81"/>
                    <a:pt x="239" y="78"/>
                    <a:pt x="251" y="77"/>
                  </a:cubicBezTo>
                  <a:cubicBezTo>
                    <a:pt x="254" y="61"/>
                    <a:pt x="256" y="44"/>
                    <a:pt x="255" y="25"/>
                  </a:cubicBezTo>
                  <a:cubicBezTo>
                    <a:pt x="240" y="41"/>
                    <a:pt x="226" y="64"/>
                    <a:pt x="219" y="85"/>
                  </a:cubicBezTo>
                  <a:close/>
                  <a:moveTo>
                    <a:pt x="61" y="25"/>
                  </a:moveTo>
                  <a:cubicBezTo>
                    <a:pt x="53" y="40"/>
                    <a:pt x="44" y="60"/>
                    <a:pt x="42" y="77"/>
                  </a:cubicBezTo>
                  <a:cubicBezTo>
                    <a:pt x="65" y="63"/>
                    <a:pt x="89" y="50"/>
                    <a:pt x="102" y="25"/>
                  </a:cubicBezTo>
                  <a:cubicBezTo>
                    <a:pt x="93" y="14"/>
                    <a:pt x="72" y="23"/>
                    <a:pt x="61" y="25"/>
                  </a:cubicBezTo>
                  <a:close/>
                  <a:moveTo>
                    <a:pt x="264" y="54"/>
                  </a:moveTo>
                  <a:cubicBezTo>
                    <a:pt x="270" y="52"/>
                    <a:pt x="264" y="43"/>
                    <a:pt x="265" y="35"/>
                  </a:cubicBezTo>
                  <a:cubicBezTo>
                    <a:pt x="265" y="34"/>
                    <a:pt x="264" y="33"/>
                    <a:pt x="263" y="33"/>
                  </a:cubicBezTo>
                  <a:cubicBezTo>
                    <a:pt x="264" y="39"/>
                    <a:pt x="260" y="50"/>
                    <a:pt x="264" y="54"/>
                  </a:cubicBezTo>
                  <a:close/>
                  <a:moveTo>
                    <a:pt x="57" y="22"/>
                  </a:moveTo>
                  <a:cubicBezTo>
                    <a:pt x="61" y="22"/>
                    <a:pt x="64" y="20"/>
                    <a:pt x="67" y="19"/>
                  </a:cubicBezTo>
                  <a:cubicBezTo>
                    <a:pt x="63" y="19"/>
                    <a:pt x="59" y="19"/>
                    <a:pt x="57" y="22"/>
                  </a:cubicBezTo>
                  <a:close/>
                  <a:moveTo>
                    <a:pt x="318" y="41"/>
                  </a:moveTo>
                  <a:cubicBezTo>
                    <a:pt x="319" y="41"/>
                    <a:pt x="320" y="41"/>
                    <a:pt x="321" y="40"/>
                  </a:cubicBezTo>
                  <a:cubicBezTo>
                    <a:pt x="319" y="39"/>
                    <a:pt x="318" y="40"/>
                    <a:pt x="318" y="41"/>
                  </a:cubicBezTo>
                  <a:close/>
                  <a:moveTo>
                    <a:pt x="161" y="32"/>
                  </a:moveTo>
                  <a:cubicBezTo>
                    <a:pt x="162" y="32"/>
                    <a:pt x="163" y="32"/>
                    <a:pt x="163" y="32"/>
                  </a:cubicBezTo>
                  <a:cubicBezTo>
                    <a:pt x="163" y="31"/>
                    <a:pt x="165" y="31"/>
                    <a:pt x="165" y="29"/>
                  </a:cubicBezTo>
                  <a:cubicBezTo>
                    <a:pt x="164" y="29"/>
                    <a:pt x="163" y="29"/>
                    <a:pt x="163" y="29"/>
                  </a:cubicBezTo>
                  <a:cubicBezTo>
                    <a:pt x="162" y="30"/>
                    <a:pt x="161" y="30"/>
                    <a:pt x="161" y="32"/>
                  </a:cubicBezTo>
                  <a:close/>
                  <a:moveTo>
                    <a:pt x="54" y="74"/>
                  </a:moveTo>
                  <a:cubicBezTo>
                    <a:pt x="54" y="74"/>
                    <a:pt x="53" y="75"/>
                    <a:pt x="54" y="75"/>
                  </a:cubicBezTo>
                  <a:cubicBezTo>
                    <a:pt x="61" y="72"/>
                    <a:pt x="68" y="74"/>
                    <a:pt x="75" y="72"/>
                  </a:cubicBezTo>
                  <a:cubicBezTo>
                    <a:pt x="83" y="69"/>
                    <a:pt x="91" y="60"/>
                    <a:pt x="97" y="53"/>
                  </a:cubicBezTo>
                  <a:cubicBezTo>
                    <a:pt x="104" y="47"/>
                    <a:pt x="115" y="37"/>
                    <a:pt x="109" y="27"/>
                  </a:cubicBezTo>
                  <a:cubicBezTo>
                    <a:pt x="95" y="48"/>
                    <a:pt x="75" y="62"/>
                    <a:pt x="54" y="74"/>
                  </a:cubicBezTo>
                  <a:close/>
                  <a:moveTo>
                    <a:pt x="41" y="46"/>
                  </a:moveTo>
                  <a:cubicBezTo>
                    <a:pt x="42" y="41"/>
                    <a:pt x="48" y="33"/>
                    <a:pt x="44" y="29"/>
                  </a:cubicBezTo>
                  <a:cubicBezTo>
                    <a:pt x="44" y="35"/>
                    <a:pt x="39" y="41"/>
                    <a:pt x="41" y="46"/>
                  </a:cubicBezTo>
                  <a:close/>
                  <a:moveTo>
                    <a:pt x="159" y="41"/>
                  </a:moveTo>
                  <a:cubicBezTo>
                    <a:pt x="156" y="44"/>
                    <a:pt x="162" y="45"/>
                    <a:pt x="159" y="41"/>
                  </a:cubicBezTo>
                  <a:close/>
                  <a:moveTo>
                    <a:pt x="330" y="67"/>
                  </a:moveTo>
                  <a:cubicBezTo>
                    <a:pt x="327" y="68"/>
                    <a:pt x="319" y="69"/>
                    <a:pt x="320" y="74"/>
                  </a:cubicBezTo>
                  <a:cubicBezTo>
                    <a:pt x="337" y="67"/>
                    <a:pt x="358" y="66"/>
                    <a:pt x="372" y="57"/>
                  </a:cubicBezTo>
                  <a:cubicBezTo>
                    <a:pt x="358" y="58"/>
                    <a:pt x="343" y="63"/>
                    <a:pt x="330" y="67"/>
                  </a:cubicBezTo>
                  <a:close/>
                  <a:moveTo>
                    <a:pt x="309" y="68"/>
                  </a:moveTo>
                  <a:cubicBezTo>
                    <a:pt x="314" y="68"/>
                    <a:pt x="313" y="62"/>
                    <a:pt x="314" y="58"/>
                  </a:cubicBezTo>
                  <a:cubicBezTo>
                    <a:pt x="313" y="58"/>
                    <a:pt x="313" y="57"/>
                    <a:pt x="312" y="57"/>
                  </a:cubicBezTo>
                  <a:cubicBezTo>
                    <a:pt x="310" y="60"/>
                    <a:pt x="310" y="64"/>
                    <a:pt x="309" y="68"/>
                  </a:cubicBezTo>
                  <a:close/>
                  <a:moveTo>
                    <a:pt x="86" y="69"/>
                  </a:moveTo>
                  <a:cubicBezTo>
                    <a:pt x="95" y="65"/>
                    <a:pt x="105" y="57"/>
                    <a:pt x="107" y="48"/>
                  </a:cubicBezTo>
                  <a:cubicBezTo>
                    <a:pt x="101" y="56"/>
                    <a:pt x="94" y="63"/>
                    <a:pt x="86" y="69"/>
                  </a:cubicBezTo>
                  <a:close/>
                  <a:moveTo>
                    <a:pt x="152" y="54"/>
                  </a:moveTo>
                  <a:cubicBezTo>
                    <a:pt x="153" y="54"/>
                    <a:pt x="154" y="55"/>
                    <a:pt x="155" y="56"/>
                  </a:cubicBezTo>
                  <a:cubicBezTo>
                    <a:pt x="154" y="54"/>
                    <a:pt x="158" y="53"/>
                    <a:pt x="155" y="52"/>
                  </a:cubicBezTo>
                  <a:cubicBezTo>
                    <a:pt x="155" y="54"/>
                    <a:pt x="152" y="52"/>
                    <a:pt x="152" y="54"/>
                  </a:cubicBezTo>
                  <a:close/>
                  <a:moveTo>
                    <a:pt x="37" y="59"/>
                  </a:moveTo>
                  <a:cubicBezTo>
                    <a:pt x="36" y="54"/>
                    <a:pt x="43" y="49"/>
                    <a:pt x="39" y="47"/>
                  </a:cubicBezTo>
                  <a:cubicBezTo>
                    <a:pt x="39" y="51"/>
                    <a:pt x="35" y="55"/>
                    <a:pt x="37" y="59"/>
                  </a:cubicBezTo>
                  <a:close/>
                  <a:moveTo>
                    <a:pt x="147" y="66"/>
                  </a:moveTo>
                  <a:cubicBezTo>
                    <a:pt x="149" y="66"/>
                    <a:pt x="150" y="66"/>
                    <a:pt x="151" y="66"/>
                  </a:cubicBezTo>
                  <a:cubicBezTo>
                    <a:pt x="151" y="64"/>
                    <a:pt x="152" y="63"/>
                    <a:pt x="153" y="62"/>
                  </a:cubicBezTo>
                  <a:cubicBezTo>
                    <a:pt x="150" y="62"/>
                    <a:pt x="149" y="64"/>
                    <a:pt x="147" y="66"/>
                  </a:cubicBezTo>
                  <a:close/>
                  <a:moveTo>
                    <a:pt x="305" y="77"/>
                  </a:moveTo>
                  <a:cubicBezTo>
                    <a:pt x="308" y="78"/>
                    <a:pt x="309" y="76"/>
                    <a:pt x="309" y="74"/>
                  </a:cubicBezTo>
                  <a:cubicBezTo>
                    <a:pt x="307" y="74"/>
                    <a:pt x="306" y="76"/>
                    <a:pt x="305" y="77"/>
                  </a:cubicBezTo>
                  <a:close/>
                  <a:moveTo>
                    <a:pt x="310" y="89"/>
                  </a:moveTo>
                  <a:cubicBezTo>
                    <a:pt x="311" y="87"/>
                    <a:pt x="313" y="83"/>
                    <a:pt x="311" y="82"/>
                  </a:cubicBezTo>
                  <a:cubicBezTo>
                    <a:pt x="311" y="84"/>
                    <a:pt x="308" y="88"/>
                    <a:pt x="310" y="89"/>
                  </a:cubicBezTo>
                  <a:close/>
                  <a:moveTo>
                    <a:pt x="215" y="80"/>
                  </a:moveTo>
                  <a:cubicBezTo>
                    <a:pt x="217" y="81"/>
                    <a:pt x="215" y="75"/>
                    <a:pt x="215" y="78"/>
                  </a:cubicBezTo>
                  <a:cubicBezTo>
                    <a:pt x="215" y="80"/>
                    <a:pt x="213" y="82"/>
                    <a:pt x="215" y="80"/>
                  </a:cubicBezTo>
                  <a:close/>
                  <a:moveTo>
                    <a:pt x="295" y="113"/>
                  </a:moveTo>
                  <a:cubicBezTo>
                    <a:pt x="298" y="104"/>
                    <a:pt x="305" y="93"/>
                    <a:pt x="305" y="84"/>
                  </a:cubicBezTo>
                  <a:cubicBezTo>
                    <a:pt x="301" y="91"/>
                    <a:pt x="296" y="104"/>
                    <a:pt x="295" y="113"/>
                  </a:cubicBezTo>
                  <a:close/>
                  <a:moveTo>
                    <a:pt x="140" y="86"/>
                  </a:moveTo>
                  <a:cubicBezTo>
                    <a:pt x="137" y="89"/>
                    <a:pt x="128" y="89"/>
                    <a:pt x="131" y="94"/>
                  </a:cubicBezTo>
                  <a:cubicBezTo>
                    <a:pt x="132" y="93"/>
                    <a:pt x="133" y="89"/>
                    <a:pt x="134" y="92"/>
                  </a:cubicBezTo>
                  <a:cubicBezTo>
                    <a:pt x="132" y="101"/>
                    <a:pt x="127" y="107"/>
                    <a:pt x="125" y="116"/>
                  </a:cubicBezTo>
                  <a:cubicBezTo>
                    <a:pt x="130" y="111"/>
                    <a:pt x="132" y="103"/>
                    <a:pt x="136" y="97"/>
                  </a:cubicBezTo>
                  <a:cubicBezTo>
                    <a:pt x="139" y="89"/>
                    <a:pt x="144" y="83"/>
                    <a:pt x="147" y="76"/>
                  </a:cubicBezTo>
                  <a:cubicBezTo>
                    <a:pt x="147" y="75"/>
                    <a:pt x="147" y="73"/>
                    <a:pt x="146" y="73"/>
                  </a:cubicBezTo>
                  <a:cubicBezTo>
                    <a:pt x="144" y="77"/>
                    <a:pt x="141" y="81"/>
                    <a:pt x="140" y="86"/>
                  </a:cubicBezTo>
                  <a:close/>
                  <a:moveTo>
                    <a:pt x="243" y="83"/>
                  </a:moveTo>
                  <a:cubicBezTo>
                    <a:pt x="246" y="83"/>
                    <a:pt x="248" y="83"/>
                    <a:pt x="249" y="82"/>
                  </a:cubicBezTo>
                  <a:cubicBezTo>
                    <a:pt x="247" y="81"/>
                    <a:pt x="244" y="81"/>
                    <a:pt x="243" y="83"/>
                  </a:cubicBezTo>
                  <a:close/>
                  <a:moveTo>
                    <a:pt x="305" y="99"/>
                  </a:moveTo>
                  <a:cubicBezTo>
                    <a:pt x="303" y="103"/>
                    <a:pt x="302" y="107"/>
                    <a:pt x="301" y="110"/>
                  </a:cubicBezTo>
                  <a:cubicBezTo>
                    <a:pt x="298" y="120"/>
                    <a:pt x="294" y="130"/>
                    <a:pt x="289" y="139"/>
                  </a:cubicBezTo>
                  <a:cubicBezTo>
                    <a:pt x="297" y="139"/>
                    <a:pt x="296" y="130"/>
                    <a:pt x="298" y="124"/>
                  </a:cubicBezTo>
                  <a:cubicBezTo>
                    <a:pt x="302" y="113"/>
                    <a:pt x="307" y="100"/>
                    <a:pt x="310" y="90"/>
                  </a:cubicBezTo>
                  <a:cubicBezTo>
                    <a:pt x="307" y="92"/>
                    <a:pt x="306" y="96"/>
                    <a:pt x="305" y="99"/>
                  </a:cubicBezTo>
                  <a:close/>
                  <a:moveTo>
                    <a:pt x="76" y="78"/>
                  </a:moveTo>
                  <a:cubicBezTo>
                    <a:pt x="64" y="83"/>
                    <a:pt x="47" y="90"/>
                    <a:pt x="35" y="93"/>
                  </a:cubicBezTo>
                  <a:cubicBezTo>
                    <a:pt x="30" y="107"/>
                    <a:pt x="24" y="120"/>
                    <a:pt x="21" y="135"/>
                  </a:cubicBezTo>
                  <a:cubicBezTo>
                    <a:pt x="31" y="138"/>
                    <a:pt x="40" y="136"/>
                    <a:pt x="50" y="134"/>
                  </a:cubicBezTo>
                  <a:cubicBezTo>
                    <a:pt x="65" y="128"/>
                    <a:pt x="78" y="121"/>
                    <a:pt x="90" y="112"/>
                  </a:cubicBezTo>
                  <a:cubicBezTo>
                    <a:pt x="95" y="102"/>
                    <a:pt x="106" y="100"/>
                    <a:pt x="106" y="85"/>
                  </a:cubicBezTo>
                  <a:cubicBezTo>
                    <a:pt x="98" y="82"/>
                    <a:pt x="84" y="75"/>
                    <a:pt x="76" y="78"/>
                  </a:cubicBezTo>
                  <a:close/>
                  <a:moveTo>
                    <a:pt x="39" y="86"/>
                  </a:moveTo>
                  <a:cubicBezTo>
                    <a:pt x="39" y="83"/>
                    <a:pt x="44" y="87"/>
                    <a:pt x="43" y="83"/>
                  </a:cubicBezTo>
                  <a:cubicBezTo>
                    <a:pt x="41" y="83"/>
                    <a:pt x="37" y="85"/>
                    <a:pt x="39" y="86"/>
                  </a:cubicBezTo>
                  <a:close/>
                  <a:moveTo>
                    <a:pt x="199" y="110"/>
                  </a:moveTo>
                  <a:cubicBezTo>
                    <a:pt x="202" y="108"/>
                    <a:pt x="204" y="103"/>
                    <a:pt x="206" y="100"/>
                  </a:cubicBezTo>
                  <a:cubicBezTo>
                    <a:pt x="202" y="100"/>
                    <a:pt x="198" y="107"/>
                    <a:pt x="199" y="110"/>
                  </a:cubicBezTo>
                  <a:close/>
                  <a:moveTo>
                    <a:pt x="86" y="122"/>
                  </a:moveTo>
                  <a:cubicBezTo>
                    <a:pt x="88" y="122"/>
                    <a:pt x="88" y="125"/>
                    <a:pt x="90" y="125"/>
                  </a:cubicBezTo>
                  <a:cubicBezTo>
                    <a:pt x="94" y="121"/>
                    <a:pt x="95" y="111"/>
                    <a:pt x="104" y="116"/>
                  </a:cubicBezTo>
                  <a:cubicBezTo>
                    <a:pt x="109" y="110"/>
                    <a:pt x="113" y="105"/>
                    <a:pt x="113" y="96"/>
                  </a:cubicBezTo>
                  <a:cubicBezTo>
                    <a:pt x="112" y="95"/>
                    <a:pt x="112" y="95"/>
                    <a:pt x="111" y="95"/>
                  </a:cubicBezTo>
                  <a:cubicBezTo>
                    <a:pt x="104" y="106"/>
                    <a:pt x="93" y="112"/>
                    <a:pt x="86" y="122"/>
                  </a:cubicBezTo>
                  <a:close/>
                  <a:moveTo>
                    <a:pt x="188" y="105"/>
                  </a:moveTo>
                  <a:cubicBezTo>
                    <a:pt x="172" y="108"/>
                    <a:pt x="154" y="113"/>
                    <a:pt x="140" y="117"/>
                  </a:cubicBezTo>
                  <a:cubicBezTo>
                    <a:pt x="136" y="118"/>
                    <a:pt x="128" y="120"/>
                    <a:pt x="128" y="126"/>
                  </a:cubicBezTo>
                  <a:cubicBezTo>
                    <a:pt x="149" y="122"/>
                    <a:pt x="169" y="116"/>
                    <a:pt x="190" y="111"/>
                  </a:cubicBezTo>
                  <a:cubicBezTo>
                    <a:pt x="190" y="109"/>
                    <a:pt x="192" y="105"/>
                    <a:pt x="190" y="104"/>
                  </a:cubicBezTo>
                  <a:cubicBezTo>
                    <a:pt x="190" y="105"/>
                    <a:pt x="189" y="105"/>
                    <a:pt x="188" y="105"/>
                  </a:cubicBezTo>
                  <a:close/>
                  <a:moveTo>
                    <a:pt x="262" y="122"/>
                  </a:moveTo>
                  <a:cubicBezTo>
                    <a:pt x="261" y="117"/>
                    <a:pt x="265" y="113"/>
                    <a:pt x="263" y="109"/>
                  </a:cubicBezTo>
                  <a:cubicBezTo>
                    <a:pt x="263" y="113"/>
                    <a:pt x="257" y="119"/>
                    <a:pt x="262" y="122"/>
                  </a:cubicBezTo>
                  <a:close/>
                  <a:moveTo>
                    <a:pt x="17" y="124"/>
                  </a:moveTo>
                  <a:cubicBezTo>
                    <a:pt x="20" y="118"/>
                    <a:pt x="23" y="112"/>
                    <a:pt x="25" y="105"/>
                  </a:cubicBezTo>
                  <a:cubicBezTo>
                    <a:pt x="26" y="102"/>
                    <a:pt x="30" y="96"/>
                    <a:pt x="27" y="94"/>
                  </a:cubicBezTo>
                  <a:cubicBezTo>
                    <a:pt x="24" y="104"/>
                    <a:pt x="18" y="115"/>
                    <a:pt x="17" y="124"/>
                  </a:cubicBezTo>
                  <a:close/>
                  <a:moveTo>
                    <a:pt x="255" y="131"/>
                  </a:moveTo>
                  <a:cubicBezTo>
                    <a:pt x="255" y="126"/>
                    <a:pt x="258" y="115"/>
                    <a:pt x="256" y="115"/>
                  </a:cubicBezTo>
                  <a:cubicBezTo>
                    <a:pt x="256" y="119"/>
                    <a:pt x="251" y="128"/>
                    <a:pt x="255" y="131"/>
                  </a:cubicBezTo>
                  <a:close/>
                  <a:moveTo>
                    <a:pt x="250" y="117"/>
                  </a:moveTo>
                  <a:cubicBezTo>
                    <a:pt x="250" y="116"/>
                    <a:pt x="249" y="113"/>
                    <a:pt x="249" y="115"/>
                  </a:cubicBezTo>
                  <a:cubicBezTo>
                    <a:pt x="248" y="117"/>
                    <a:pt x="249" y="119"/>
                    <a:pt x="250" y="117"/>
                  </a:cubicBezTo>
                  <a:close/>
                  <a:moveTo>
                    <a:pt x="247" y="124"/>
                  </a:moveTo>
                  <a:cubicBezTo>
                    <a:pt x="248" y="124"/>
                    <a:pt x="249" y="124"/>
                    <a:pt x="249" y="124"/>
                  </a:cubicBezTo>
                  <a:cubicBezTo>
                    <a:pt x="249" y="123"/>
                    <a:pt x="249" y="123"/>
                    <a:pt x="249" y="122"/>
                  </a:cubicBezTo>
                  <a:cubicBezTo>
                    <a:pt x="249" y="122"/>
                    <a:pt x="248" y="122"/>
                    <a:pt x="247" y="122"/>
                  </a:cubicBezTo>
                  <a:cubicBezTo>
                    <a:pt x="247" y="123"/>
                    <a:pt x="247" y="123"/>
                    <a:pt x="247" y="124"/>
                  </a:cubicBezTo>
                  <a:close/>
                  <a:moveTo>
                    <a:pt x="109" y="122"/>
                  </a:moveTo>
                  <a:cubicBezTo>
                    <a:pt x="113" y="122"/>
                    <a:pt x="115" y="119"/>
                    <a:pt x="116" y="115"/>
                  </a:cubicBezTo>
                  <a:cubicBezTo>
                    <a:pt x="113" y="116"/>
                    <a:pt x="111" y="119"/>
                    <a:pt x="109" y="122"/>
                  </a:cubicBezTo>
                  <a:close/>
                  <a:moveTo>
                    <a:pt x="248" y="131"/>
                  </a:moveTo>
                  <a:cubicBezTo>
                    <a:pt x="248" y="130"/>
                    <a:pt x="248" y="125"/>
                    <a:pt x="247" y="128"/>
                  </a:cubicBezTo>
                  <a:cubicBezTo>
                    <a:pt x="246" y="131"/>
                    <a:pt x="247" y="132"/>
                    <a:pt x="248" y="131"/>
                  </a:cubicBezTo>
                  <a:close/>
                  <a:moveTo>
                    <a:pt x="262" y="142"/>
                  </a:moveTo>
                  <a:cubicBezTo>
                    <a:pt x="263" y="140"/>
                    <a:pt x="265" y="133"/>
                    <a:pt x="264" y="131"/>
                  </a:cubicBezTo>
                  <a:cubicBezTo>
                    <a:pt x="263" y="133"/>
                    <a:pt x="260" y="139"/>
                    <a:pt x="262" y="142"/>
                  </a:cubicBezTo>
                  <a:close/>
                  <a:moveTo>
                    <a:pt x="117" y="129"/>
                  </a:moveTo>
                  <a:cubicBezTo>
                    <a:pt x="120" y="129"/>
                    <a:pt x="120" y="126"/>
                    <a:pt x="122" y="124"/>
                  </a:cubicBezTo>
                  <a:cubicBezTo>
                    <a:pt x="119" y="125"/>
                    <a:pt x="119" y="127"/>
                    <a:pt x="117" y="129"/>
                  </a:cubicBezTo>
                  <a:close/>
                  <a:moveTo>
                    <a:pt x="72" y="129"/>
                  </a:moveTo>
                  <a:cubicBezTo>
                    <a:pt x="76" y="132"/>
                    <a:pt x="80" y="127"/>
                    <a:pt x="82" y="123"/>
                  </a:cubicBezTo>
                  <a:cubicBezTo>
                    <a:pt x="78" y="125"/>
                    <a:pt x="75" y="127"/>
                    <a:pt x="72" y="129"/>
                  </a:cubicBezTo>
                  <a:close/>
                  <a:moveTo>
                    <a:pt x="245" y="137"/>
                  </a:moveTo>
                  <a:cubicBezTo>
                    <a:pt x="245" y="139"/>
                    <a:pt x="245" y="140"/>
                    <a:pt x="245" y="142"/>
                  </a:cubicBezTo>
                  <a:cubicBezTo>
                    <a:pt x="246" y="143"/>
                    <a:pt x="251" y="142"/>
                    <a:pt x="255" y="143"/>
                  </a:cubicBezTo>
                  <a:cubicBezTo>
                    <a:pt x="254" y="141"/>
                    <a:pt x="256" y="136"/>
                    <a:pt x="254" y="136"/>
                  </a:cubicBezTo>
                  <a:cubicBezTo>
                    <a:pt x="254" y="140"/>
                    <a:pt x="247" y="139"/>
                    <a:pt x="245" y="137"/>
                  </a:cubicBezTo>
                  <a:close/>
                  <a:moveTo>
                    <a:pt x="108" y="130"/>
                  </a:moveTo>
                  <a:cubicBezTo>
                    <a:pt x="110" y="129"/>
                    <a:pt x="113" y="130"/>
                    <a:pt x="114" y="129"/>
                  </a:cubicBezTo>
                  <a:cubicBezTo>
                    <a:pt x="113" y="127"/>
                    <a:pt x="108" y="127"/>
                    <a:pt x="108" y="130"/>
                  </a:cubicBezTo>
                  <a:close/>
                  <a:moveTo>
                    <a:pt x="20" y="151"/>
                  </a:moveTo>
                  <a:cubicBezTo>
                    <a:pt x="22" y="152"/>
                    <a:pt x="25" y="149"/>
                    <a:pt x="22" y="148"/>
                  </a:cubicBezTo>
                  <a:cubicBezTo>
                    <a:pt x="22" y="149"/>
                    <a:pt x="21" y="150"/>
                    <a:pt x="20" y="151"/>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grpSp>
      <p:grpSp>
        <p:nvGrpSpPr>
          <p:cNvPr id="186" name="Group 96"/>
          <p:cNvGrpSpPr>
            <a:grpSpLocks noChangeAspect="1"/>
          </p:cNvGrpSpPr>
          <p:nvPr/>
        </p:nvGrpSpPr>
        <p:grpSpPr bwMode="auto">
          <a:xfrm>
            <a:off x="3419475" y="4330700"/>
            <a:ext cx="2792413" cy="920750"/>
            <a:chOff x="2154" y="2728"/>
            <a:chExt cx="1759" cy="580"/>
          </a:xfrm>
        </p:grpSpPr>
        <p:sp>
          <p:nvSpPr>
            <p:cNvPr id="187" name="AutoShape 95"/>
            <p:cNvSpPr>
              <a:spLocks noChangeAspect="1" noChangeArrowheads="1" noTextEdit="1"/>
            </p:cNvSpPr>
            <p:nvPr/>
          </p:nvSpPr>
          <p:spPr bwMode="auto">
            <a:xfrm>
              <a:off x="2154" y="2728"/>
              <a:ext cx="1759" cy="580"/>
            </a:xfrm>
            <a:prstGeom prst="rect">
              <a:avLst/>
            </a:prstGeom>
          </p:spPr>
          <p:txBody>
            <a:bodyPr vert="horz" wrap="square" lIns="91440" tIns="45720" rIns="91440" bIns="45720" numCol="1" anchor="t" anchorCtr="0" compatLnSpc="1">
              <a:prstTxWarp prst="textNoShape">
                <a:avLst/>
              </a:prstTxWarp>
            </a:bodyPr>
            <a:lstStyle/>
            <a:p>
              <a:endParaRPr lang="en-US" dirty="0"/>
            </a:p>
          </p:txBody>
        </p:sp>
        <p:sp>
          <p:nvSpPr>
            <p:cNvPr id="188" name="Freeform 97"/>
            <p:cNvSpPr>
              <a:spLocks noEditPoints="1"/>
            </p:cNvSpPr>
            <p:nvPr/>
          </p:nvSpPr>
          <p:spPr bwMode="auto">
            <a:xfrm>
              <a:off x="2462" y="2846"/>
              <a:ext cx="110" cy="90"/>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189" name="Freeform 98"/>
            <p:cNvSpPr>
              <a:spLocks noEditPoints="1"/>
            </p:cNvSpPr>
            <p:nvPr/>
          </p:nvSpPr>
          <p:spPr bwMode="auto">
            <a:xfrm>
              <a:off x="3259" y="2932"/>
              <a:ext cx="129" cy="111"/>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99"/>
            <p:cNvSpPr>
              <a:spLocks noEditPoints="1"/>
            </p:cNvSpPr>
            <p:nvPr/>
          </p:nvSpPr>
          <p:spPr bwMode="auto">
            <a:xfrm>
              <a:off x="2483" y="3029"/>
              <a:ext cx="125" cy="125"/>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100"/>
            <p:cNvSpPr>
              <a:spLocks noEditPoints="1"/>
            </p:cNvSpPr>
            <p:nvPr/>
          </p:nvSpPr>
          <p:spPr bwMode="auto">
            <a:xfrm>
              <a:off x="2154" y="2717"/>
              <a:ext cx="1759" cy="591"/>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3" name="Group 103"/>
          <p:cNvGrpSpPr>
            <a:grpSpLocks noChangeAspect="1"/>
          </p:cNvGrpSpPr>
          <p:nvPr/>
        </p:nvGrpSpPr>
        <p:grpSpPr bwMode="auto">
          <a:xfrm>
            <a:off x="7315200" y="5213350"/>
            <a:ext cx="1543050" cy="625475"/>
            <a:chOff x="4608" y="3284"/>
            <a:chExt cx="972" cy="394"/>
          </a:xfrm>
        </p:grpSpPr>
        <p:sp>
          <p:nvSpPr>
            <p:cNvPr id="194" name="AutoShape 102"/>
            <p:cNvSpPr>
              <a:spLocks noChangeAspect="1" noChangeArrowheads="1" noTextEdit="1"/>
            </p:cNvSpPr>
            <p:nvPr/>
          </p:nvSpPr>
          <p:spPr bwMode="auto">
            <a:xfrm>
              <a:off x="4608" y="3284"/>
              <a:ext cx="972" cy="394"/>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104"/>
            <p:cNvSpPr>
              <a:spLocks/>
            </p:cNvSpPr>
            <p:nvPr/>
          </p:nvSpPr>
          <p:spPr bwMode="auto">
            <a:xfrm>
              <a:off x="5352" y="3287"/>
              <a:ext cx="193" cy="269"/>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196" name="Freeform 105"/>
            <p:cNvSpPr>
              <a:spLocks/>
            </p:cNvSpPr>
            <p:nvPr/>
          </p:nvSpPr>
          <p:spPr bwMode="auto">
            <a:xfrm>
              <a:off x="5118" y="3300"/>
              <a:ext cx="100" cy="244"/>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106"/>
            <p:cNvSpPr>
              <a:spLocks/>
            </p:cNvSpPr>
            <p:nvPr/>
          </p:nvSpPr>
          <p:spPr bwMode="auto">
            <a:xfrm>
              <a:off x="4608" y="3287"/>
              <a:ext cx="504" cy="314"/>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107"/>
            <p:cNvSpPr>
              <a:spLocks noEditPoints="1"/>
            </p:cNvSpPr>
            <p:nvPr/>
          </p:nvSpPr>
          <p:spPr bwMode="auto">
            <a:xfrm>
              <a:off x="5182" y="3361"/>
              <a:ext cx="170" cy="195"/>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108"/>
            <p:cNvSpPr>
              <a:spLocks/>
            </p:cNvSpPr>
            <p:nvPr/>
          </p:nvSpPr>
          <p:spPr bwMode="auto">
            <a:xfrm>
              <a:off x="4666" y="3630"/>
              <a:ext cx="914" cy="61"/>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01" name="Group 111"/>
          <p:cNvGrpSpPr>
            <a:grpSpLocks noChangeAspect="1"/>
          </p:cNvGrpSpPr>
          <p:nvPr/>
        </p:nvGrpSpPr>
        <p:grpSpPr bwMode="auto">
          <a:xfrm>
            <a:off x="406400" y="5562600"/>
            <a:ext cx="1328738" cy="514350"/>
            <a:chOff x="256" y="3504"/>
            <a:chExt cx="837" cy="324"/>
          </a:xfrm>
        </p:grpSpPr>
        <p:sp>
          <p:nvSpPr>
            <p:cNvPr id="202" name="AutoShape 110"/>
            <p:cNvSpPr>
              <a:spLocks noChangeAspect="1" noChangeArrowheads="1" noTextEdit="1"/>
            </p:cNvSpPr>
            <p:nvPr/>
          </p:nvSpPr>
          <p:spPr bwMode="auto">
            <a:xfrm>
              <a:off x="256" y="3504"/>
              <a:ext cx="837" cy="324"/>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112"/>
            <p:cNvSpPr>
              <a:spLocks/>
            </p:cNvSpPr>
            <p:nvPr/>
          </p:nvSpPr>
          <p:spPr bwMode="auto">
            <a:xfrm>
              <a:off x="892" y="3500"/>
              <a:ext cx="220" cy="328"/>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204" name="Freeform 113"/>
            <p:cNvSpPr>
              <a:spLocks noEditPoints="1"/>
            </p:cNvSpPr>
            <p:nvPr/>
          </p:nvSpPr>
          <p:spPr bwMode="auto">
            <a:xfrm>
              <a:off x="256" y="3519"/>
              <a:ext cx="223" cy="309"/>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114"/>
            <p:cNvSpPr>
              <a:spLocks/>
            </p:cNvSpPr>
            <p:nvPr/>
          </p:nvSpPr>
          <p:spPr bwMode="auto">
            <a:xfrm>
              <a:off x="524" y="3515"/>
              <a:ext cx="74" cy="287"/>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115"/>
            <p:cNvSpPr>
              <a:spLocks noEditPoints="1"/>
            </p:cNvSpPr>
            <p:nvPr/>
          </p:nvSpPr>
          <p:spPr bwMode="auto">
            <a:xfrm>
              <a:off x="595" y="3623"/>
              <a:ext cx="253" cy="201"/>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08" name="Group 118"/>
          <p:cNvGrpSpPr>
            <a:grpSpLocks noChangeAspect="1"/>
          </p:cNvGrpSpPr>
          <p:nvPr/>
        </p:nvGrpSpPr>
        <p:grpSpPr bwMode="auto">
          <a:xfrm>
            <a:off x="4425950" y="6070600"/>
            <a:ext cx="919163" cy="357188"/>
            <a:chOff x="2788" y="3824"/>
            <a:chExt cx="579" cy="225"/>
          </a:xfrm>
        </p:grpSpPr>
        <p:sp>
          <p:nvSpPr>
            <p:cNvPr id="209" name="AutoShape 117"/>
            <p:cNvSpPr>
              <a:spLocks noChangeAspect="1" noChangeArrowheads="1" noTextEdit="1"/>
            </p:cNvSpPr>
            <p:nvPr/>
          </p:nvSpPr>
          <p:spPr bwMode="auto">
            <a:xfrm>
              <a:off x="2788" y="3824"/>
              <a:ext cx="579" cy="225"/>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119"/>
            <p:cNvSpPr>
              <a:spLocks/>
            </p:cNvSpPr>
            <p:nvPr/>
          </p:nvSpPr>
          <p:spPr bwMode="auto">
            <a:xfrm>
              <a:off x="3228" y="3822"/>
              <a:ext cx="152" cy="227"/>
            </a:xfrm>
            <a:custGeom>
              <a:avLst/>
              <a:gdLst/>
              <a:ahLst/>
              <a:cxnLst>
                <a:cxn ang="0">
                  <a:pos x="3" y="0"/>
                </a:cxn>
                <a:cxn ang="0">
                  <a:pos x="8" y="0"/>
                </a:cxn>
                <a:cxn ang="0">
                  <a:pos x="8" y="63"/>
                </a:cxn>
                <a:cxn ang="0">
                  <a:pos x="46" y="43"/>
                </a:cxn>
                <a:cxn ang="0">
                  <a:pos x="54" y="74"/>
                </a:cxn>
                <a:cxn ang="0">
                  <a:pos x="48" y="87"/>
                </a:cxn>
                <a:cxn ang="0">
                  <a:pos x="40" y="49"/>
                </a:cxn>
                <a:cxn ang="0">
                  <a:pos x="12" y="67"/>
                </a:cxn>
                <a:cxn ang="0">
                  <a:pos x="0" y="76"/>
                </a:cxn>
                <a:cxn ang="0">
                  <a:pos x="3" y="0"/>
                </a:cxn>
              </a:cxnLst>
              <a:rect l="0" t="0" r="r" b="b"/>
              <a:pathLst>
                <a:path w="59" h="88">
                  <a:moveTo>
                    <a:pt x="3" y="0"/>
                  </a:moveTo>
                  <a:cubicBezTo>
                    <a:pt x="5" y="0"/>
                    <a:pt x="7" y="0"/>
                    <a:pt x="8" y="0"/>
                  </a:cubicBezTo>
                  <a:cubicBezTo>
                    <a:pt x="14" y="18"/>
                    <a:pt x="9" y="42"/>
                    <a:pt x="8" y="63"/>
                  </a:cubicBezTo>
                  <a:cubicBezTo>
                    <a:pt x="17" y="57"/>
                    <a:pt x="28" y="44"/>
                    <a:pt x="46" y="43"/>
                  </a:cubicBezTo>
                  <a:cubicBezTo>
                    <a:pt x="56" y="46"/>
                    <a:pt x="55" y="61"/>
                    <a:pt x="54" y="74"/>
                  </a:cubicBezTo>
                  <a:cubicBezTo>
                    <a:pt x="54" y="79"/>
                    <a:pt x="59" y="88"/>
                    <a:pt x="48" y="87"/>
                  </a:cubicBezTo>
                  <a:cubicBezTo>
                    <a:pt x="44" y="77"/>
                    <a:pt x="55" y="51"/>
                    <a:pt x="40" y="49"/>
                  </a:cubicBezTo>
                  <a:cubicBezTo>
                    <a:pt x="30" y="48"/>
                    <a:pt x="20" y="63"/>
                    <a:pt x="12" y="67"/>
                  </a:cubicBezTo>
                  <a:cubicBezTo>
                    <a:pt x="9" y="71"/>
                    <a:pt x="9" y="78"/>
                    <a:pt x="0" y="76"/>
                  </a:cubicBezTo>
                  <a:cubicBezTo>
                    <a:pt x="2" y="56"/>
                    <a:pt x="5" y="21"/>
                    <a:pt x="3" y="0"/>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dirty="0"/>
            </a:p>
          </p:txBody>
        </p:sp>
        <p:sp>
          <p:nvSpPr>
            <p:cNvPr id="211" name="Freeform 120"/>
            <p:cNvSpPr>
              <a:spLocks noEditPoints="1"/>
            </p:cNvSpPr>
            <p:nvPr/>
          </p:nvSpPr>
          <p:spPr bwMode="auto">
            <a:xfrm>
              <a:off x="2788" y="3834"/>
              <a:ext cx="154" cy="215"/>
            </a:xfrm>
            <a:custGeom>
              <a:avLst/>
              <a:gdLst/>
              <a:ahLst/>
              <a:cxnLst>
                <a:cxn ang="0">
                  <a:pos x="16" y="0"/>
                </a:cxn>
                <a:cxn ang="0">
                  <a:pos x="19" y="1"/>
                </a:cxn>
                <a:cxn ang="0">
                  <a:pos x="11" y="56"/>
                </a:cxn>
                <a:cxn ang="0">
                  <a:pos x="43" y="45"/>
                </a:cxn>
                <a:cxn ang="0">
                  <a:pos x="46" y="77"/>
                </a:cxn>
                <a:cxn ang="0">
                  <a:pos x="3" y="73"/>
                </a:cxn>
                <a:cxn ang="0">
                  <a:pos x="1" y="70"/>
                </a:cxn>
                <a:cxn ang="0">
                  <a:pos x="5" y="59"/>
                </a:cxn>
                <a:cxn ang="0">
                  <a:pos x="16" y="0"/>
                </a:cxn>
                <a:cxn ang="0">
                  <a:pos x="48" y="62"/>
                </a:cxn>
                <a:cxn ang="0">
                  <a:pos x="38" y="52"/>
                </a:cxn>
                <a:cxn ang="0">
                  <a:pos x="13" y="69"/>
                </a:cxn>
                <a:cxn ang="0">
                  <a:pos x="48" y="62"/>
                </a:cxn>
              </a:cxnLst>
              <a:rect l="0" t="0" r="r" b="b"/>
              <a:pathLst>
                <a:path w="60" h="83">
                  <a:moveTo>
                    <a:pt x="16" y="0"/>
                  </a:moveTo>
                  <a:cubicBezTo>
                    <a:pt x="18" y="0"/>
                    <a:pt x="18" y="1"/>
                    <a:pt x="19" y="1"/>
                  </a:cubicBezTo>
                  <a:cubicBezTo>
                    <a:pt x="16" y="19"/>
                    <a:pt x="15" y="39"/>
                    <a:pt x="11" y="56"/>
                  </a:cubicBezTo>
                  <a:cubicBezTo>
                    <a:pt x="18" y="48"/>
                    <a:pt x="31" y="41"/>
                    <a:pt x="43" y="45"/>
                  </a:cubicBezTo>
                  <a:cubicBezTo>
                    <a:pt x="58" y="50"/>
                    <a:pt x="60" y="70"/>
                    <a:pt x="46" y="77"/>
                  </a:cubicBezTo>
                  <a:cubicBezTo>
                    <a:pt x="33" y="83"/>
                    <a:pt x="13" y="75"/>
                    <a:pt x="3" y="73"/>
                  </a:cubicBezTo>
                  <a:cubicBezTo>
                    <a:pt x="3" y="71"/>
                    <a:pt x="2" y="70"/>
                    <a:pt x="1" y="70"/>
                  </a:cubicBezTo>
                  <a:cubicBezTo>
                    <a:pt x="0" y="64"/>
                    <a:pt x="2" y="62"/>
                    <a:pt x="5" y="59"/>
                  </a:cubicBezTo>
                  <a:cubicBezTo>
                    <a:pt x="8" y="39"/>
                    <a:pt x="11" y="18"/>
                    <a:pt x="16" y="0"/>
                  </a:cubicBezTo>
                  <a:close/>
                  <a:moveTo>
                    <a:pt x="48" y="62"/>
                  </a:moveTo>
                  <a:cubicBezTo>
                    <a:pt x="48" y="59"/>
                    <a:pt x="41" y="53"/>
                    <a:pt x="38" y="52"/>
                  </a:cubicBezTo>
                  <a:cubicBezTo>
                    <a:pt x="27" y="49"/>
                    <a:pt x="12" y="60"/>
                    <a:pt x="13" y="69"/>
                  </a:cubicBezTo>
                  <a:cubicBezTo>
                    <a:pt x="24" y="72"/>
                    <a:pt x="48" y="76"/>
                    <a:pt x="48" y="6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121"/>
            <p:cNvSpPr>
              <a:spLocks/>
            </p:cNvSpPr>
            <p:nvPr/>
          </p:nvSpPr>
          <p:spPr bwMode="auto">
            <a:xfrm>
              <a:off x="2973" y="3832"/>
              <a:ext cx="52" cy="199"/>
            </a:xfrm>
            <a:custGeom>
              <a:avLst/>
              <a:gdLst/>
              <a:ahLst/>
              <a:cxnLst>
                <a:cxn ang="0">
                  <a:pos x="14" y="3"/>
                </a:cxn>
                <a:cxn ang="0">
                  <a:pos x="12" y="63"/>
                </a:cxn>
                <a:cxn ang="0">
                  <a:pos x="16" y="72"/>
                </a:cxn>
                <a:cxn ang="0">
                  <a:pos x="6" y="76"/>
                </a:cxn>
                <a:cxn ang="0">
                  <a:pos x="7" y="2"/>
                </a:cxn>
                <a:cxn ang="0">
                  <a:pos x="14" y="3"/>
                </a:cxn>
              </a:cxnLst>
              <a:rect l="0" t="0" r="r" b="b"/>
              <a:pathLst>
                <a:path w="20" h="77">
                  <a:moveTo>
                    <a:pt x="14" y="3"/>
                  </a:moveTo>
                  <a:cubicBezTo>
                    <a:pt x="20" y="22"/>
                    <a:pt x="9" y="42"/>
                    <a:pt x="12" y="63"/>
                  </a:cubicBezTo>
                  <a:cubicBezTo>
                    <a:pt x="13" y="67"/>
                    <a:pt x="17" y="68"/>
                    <a:pt x="16" y="72"/>
                  </a:cubicBezTo>
                  <a:cubicBezTo>
                    <a:pt x="15" y="76"/>
                    <a:pt x="11" y="77"/>
                    <a:pt x="6" y="76"/>
                  </a:cubicBezTo>
                  <a:cubicBezTo>
                    <a:pt x="0" y="55"/>
                    <a:pt x="11" y="24"/>
                    <a:pt x="7" y="2"/>
                  </a:cubicBezTo>
                  <a:cubicBezTo>
                    <a:pt x="10" y="0"/>
                    <a:pt x="10" y="4"/>
                    <a:pt x="14" y="3"/>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122"/>
            <p:cNvSpPr>
              <a:spLocks noEditPoints="1"/>
            </p:cNvSpPr>
            <p:nvPr/>
          </p:nvSpPr>
          <p:spPr bwMode="auto">
            <a:xfrm>
              <a:off x="3022" y="3907"/>
              <a:ext cx="175" cy="139"/>
            </a:xfrm>
            <a:custGeom>
              <a:avLst/>
              <a:gdLst/>
              <a:ahLst/>
              <a:cxnLst>
                <a:cxn ang="0">
                  <a:pos x="52" y="37"/>
                </a:cxn>
                <a:cxn ang="0">
                  <a:pos x="66" y="46"/>
                </a:cxn>
                <a:cxn ang="0">
                  <a:pos x="63" y="53"/>
                </a:cxn>
                <a:cxn ang="0">
                  <a:pos x="47" y="44"/>
                </a:cxn>
                <a:cxn ang="0">
                  <a:pos x="2" y="46"/>
                </a:cxn>
                <a:cxn ang="0">
                  <a:pos x="52" y="20"/>
                </a:cxn>
                <a:cxn ang="0">
                  <a:pos x="42" y="9"/>
                </a:cxn>
                <a:cxn ang="0">
                  <a:pos x="20" y="7"/>
                </a:cxn>
                <a:cxn ang="0">
                  <a:pos x="34" y="1"/>
                </a:cxn>
                <a:cxn ang="0">
                  <a:pos x="52" y="37"/>
                </a:cxn>
                <a:cxn ang="0">
                  <a:pos x="9" y="42"/>
                </a:cxn>
                <a:cxn ang="0">
                  <a:pos x="43" y="37"/>
                </a:cxn>
                <a:cxn ang="0">
                  <a:pos x="51" y="27"/>
                </a:cxn>
                <a:cxn ang="0">
                  <a:pos x="42" y="27"/>
                </a:cxn>
                <a:cxn ang="0">
                  <a:pos x="42" y="23"/>
                </a:cxn>
                <a:cxn ang="0">
                  <a:pos x="9" y="42"/>
                </a:cxn>
              </a:cxnLst>
              <a:rect l="0" t="0" r="r" b="b"/>
              <a:pathLst>
                <a:path w="68" h="54">
                  <a:moveTo>
                    <a:pt x="52" y="37"/>
                  </a:moveTo>
                  <a:cubicBezTo>
                    <a:pt x="53" y="44"/>
                    <a:pt x="60" y="45"/>
                    <a:pt x="66" y="46"/>
                  </a:cubicBezTo>
                  <a:cubicBezTo>
                    <a:pt x="66" y="49"/>
                    <a:pt x="65" y="51"/>
                    <a:pt x="63" y="53"/>
                  </a:cubicBezTo>
                  <a:cubicBezTo>
                    <a:pt x="57" y="51"/>
                    <a:pt x="49" y="50"/>
                    <a:pt x="47" y="44"/>
                  </a:cubicBezTo>
                  <a:cubicBezTo>
                    <a:pt x="35" y="45"/>
                    <a:pt x="14" y="54"/>
                    <a:pt x="2" y="46"/>
                  </a:cubicBezTo>
                  <a:cubicBezTo>
                    <a:pt x="0" y="22"/>
                    <a:pt x="32" y="9"/>
                    <a:pt x="52" y="20"/>
                  </a:cubicBezTo>
                  <a:cubicBezTo>
                    <a:pt x="51" y="14"/>
                    <a:pt x="46" y="12"/>
                    <a:pt x="42" y="9"/>
                  </a:cubicBezTo>
                  <a:cubicBezTo>
                    <a:pt x="34" y="6"/>
                    <a:pt x="25" y="11"/>
                    <a:pt x="20" y="7"/>
                  </a:cubicBezTo>
                  <a:cubicBezTo>
                    <a:pt x="21" y="2"/>
                    <a:pt x="29" y="1"/>
                    <a:pt x="34" y="1"/>
                  </a:cubicBezTo>
                  <a:cubicBezTo>
                    <a:pt x="56" y="0"/>
                    <a:pt x="68" y="22"/>
                    <a:pt x="52" y="37"/>
                  </a:cubicBezTo>
                  <a:close/>
                  <a:moveTo>
                    <a:pt x="9" y="42"/>
                  </a:moveTo>
                  <a:cubicBezTo>
                    <a:pt x="21" y="45"/>
                    <a:pt x="33" y="40"/>
                    <a:pt x="43" y="37"/>
                  </a:cubicBezTo>
                  <a:cubicBezTo>
                    <a:pt x="44" y="32"/>
                    <a:pt x="49" y="31"/>
                    <a:pt x="51" y="27"/>
                  </a:cubicBezTo>
                  <a:cubicBezTo>
                    <a:pt x="47" y="28"/>
                    <a:pt x="47" y="27"/>
                    <a:pt x="42" y="27"/>
                  </a:cubicBezTo>
                  <a:cubicBezTo>
                    <a:pt x="42" y="26"/>
                    <a:pt x="42" y="24"/>
                    <a:pt x="42" y="23"/>
                  </a:cubicBezTo>
                  <a:cubicBezTo>
                    <a:pt x="25" y="20"/>
                    <a:pt x="11" y="27"/>
                    <a:pt x="9" y="42"/>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5" name="Group 125"/>
          <p:cNvGrpSpPr>
            <a:grpSpLocks noChangeAspect="1"/>
          </p:cNvGrpSpPr>
          <p:nvPr/>
        </p:nvGrpSpPr>
        <p:grpSpPr bwMode="auto">
          <a:xfrm>
            <a:off x="2516188" y="5495925"/>
            <a:ext cx="1470025" cy="595313"/>
            <a:chOff x="1585" y="3462"/>
            <a:chExt cx="926" cy="375"/>
          </a:xfrm>
        </p:grpSpPr>
        <p:sp>
          <p:nvSpPr>
            <p:cNvPr id="216" name="AutoShape 124"/>
            <p:cNvSpPr>
              <a:spLocks noChangeAspect="1" noChangeArrowheads="1" noTextEdit="1"/>
            </p:cNvSpPr>
            <p:nvPr/>
          </p:nvSpPr>
          <p:spPr bwMode="auto">
            <a:xfrm>
              <a:off x="1585" y="3462"/>
              <a:ext cx="926" cy="375"/>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17" name="Freeform 126"/>
            <p:cNvSpPr>
              <a:spLocks/>
            </p:cNvSpPr>
            <p:nvPr/>
          </p:nvSpPr>
          <p:spPr bwMode="auto">
            <a:xfrm>
              <a:off x="2294" y="3465"/>
              <a:ext cx="183" cy="256"/>
            </a:xfrm>
            <a:custGeom>
              <a:avLst/>
              <a:gdLst/>
              <a:ahLst/>
              <a:cxnLst>
                <a:cxn ang="0">
                  <a:pos x="31" y="2"/>
                </a:cxn>
                <a:cxn ang="0">
                  <a:pos x="12" y="60"/>
                </a:cxn>
                <a:cxn ang="0">
                  <a:pos x="60" y="42"/>
                </a:cxn>
                <a:cxn ang="0">
                  <a:pos x="43" y="80"/>
                </a:cxn>
                <a:cxn ang="0">
                  <a:pos x="35" y="81"/>
                </a:cxn>
                <a:cxn ang="0">
                  <a:pos x="53" y="46"/>
                </a:cxn>
                <a:cxn ang="0">
                  <a:pos x="14" y="67"/>
                </a:cxn>
                <a:cxn ang="0">
                  <a:pos x="4" y="75"/>
                </a:cxn>
                <a:cxn ang="0">
                  <a:pos x="7" y="57"/>
                </a:cxn>
                <a:cxn ang="0">
                  <a:pos x="13" y="39"/>
                </a:cxn>
                <a:cxn ang="0">
                  <a:pos x="25" y="0"/>
                </a:cxn>
                <a:cxn ang="0">
                  <a:pos x="31" y="2"/>
                </a:cxn>
              </a:cxnLst>
              <a:rect l="0" t="0" r="r" b="b"/>
              <a:pathLst>
                <a:path w="60" h="84">
                  <a:moveTo>
                    <a:pt x="31" y="2"/>
                  </a:moveTo>
                  <a:cubicBezTo>
                    <a:pt x="29" y="23"/>
                    <a:pt x="17" y="39"/>
                    <a:pt x="12" y="60"/>
                  </a:cubicBezTo>
                  <a:cubicBezTo>
                    <a:pt x="24" y="48"/>
                    <a:pt x="38" y="38"/>
                    <a:pt x="60" y="42"/>
                  </a:cubicBezTo>
                  <a:cubicBezTo>
                    <a:pt x="59" y="58"/>
                    <a:pt x="44" y="64"/>
                    <a:pt x="43" y="80"/>
                  </a:cubicBezTo>
                  <a:cubicBezTo>
                    <a:pt x="40" y="79"/>
                    <a:pt x="40" y="84"/>
                    <a:pt x="35" y="81"/>
                  </a:cubicBezTo>
                  <a:cubicBezTo>
                    <a:pt x="35" y="69"/>
                    <a:pt x="49" y="60"/>
                    <a:pt x="53" y="46"/>
                  </a:cubicBezTo>
                  <a:cubicBezTo>
                    <a:pt x="35" y="45"/>
                    <a:pt x="25" y="57"/>
                    <a:pt x="14" y="67"/>
                  </a:cubicBezTo>
                  <a:cubicBezTo>
                    <a:pt x="12" y="72"/>
                    <a:pt x="10" y="77"/>
                    <a:pt x="4" y="75"/>
                  </a:cubicBezTo>
                  <a:cubicBezTo>
                    <a:pt x="0" y="70"/>
                    <a:pt x="5" y="63"/>
                    <a:pt x="7" y="57"/>
                  </a:cubicBezTo>
                  <a:cubicBezTo>
                    <a:pt x="9" y="51"/>
                    <a:pt x="11" y="45"/>
                    <a:pt x="13" y="39"/>
                  </a:cubicBezTo>
                  <a:cubicBezTo>
                    <a:pt x="18" y="26"/>
                    <a:pt x="22" y="12"/>
                    <a:pt x="25" y="0"/>
                  </a:cubicBezTo>
                  <a:cubicBezTo>
                    <a:pt x="27" y="1"/>
                    <a:pt x="29" y="1"/>
                    <a:pt x="31" y="2"/>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sp>
          <p:nvSpPr>
            <p:cNvPr id="218" name="Freeform 127"/>
            <p:cNvSpPr>
              <a:spLocks/>
            </p:cNvSpPr>
            <p:nvPr/>
          </p:nvSpPr>
          <p:spPr bwMode="auto">
            <a:xfrm>
              <a:off x="2071" y="3477"/>
              <a:ext cx="95" cy="232"/>
            </a:xfrm>
            <a:custGeom>
              <a:avLst/>
              <a:gdLst/>
              <a:ahLst/>
              <a:cxnLst>
                <a:cxn ang="0">
                  <a:pos x="9" y="75"/>
                </a:cxn>
                <a:cxn ang="0">
                  <a:pos x="0" y="75"/>
                </a:cxn>
                <a:cxn ang="0">
                  <a:pos x="26" y="0"/>
                </a:cxn>
                <a:cxn ang="0">
                  <a:pos x="29" y="0"/>
                </a:cxn>
                <a:cxn ang="0">
                  <a:pos x="31" y="1"/>
                </a:cxn>
                <a:cxn ang="0">
                  <a:pos x="10" y="64"/>
                </a:cxn>
                <a:cxn ang="0">
                  <a:pos x="9" y="75"/>
                </a:cxn>
              </a:cxnLst>
              <a:rect l="0" t="0" r="r" b="b"/>
              <a:pathLst>
                <a:path w="31" h="76">
                  <a:moveTo>
                    <a:pt x="9" y="75"/>
                  </a:moveTo>
                  <a:cubicBezTo>
                    <a:pt x="7" y="76"/>
                    <a:pt x="4" y="76"/>
                    <a:pt x="0" y="75"/>
                  </a:cubicBezTo>
                  <a:cubicBezTo>
                    <a:pt x="5" y="44"/>
                    <a:pt x="22" y="29"/>
                    <a:pt x="26" y="0"/>
                  </a:cubicBezTo>
                  <a:cubicBezTo>
                    <a:pt x="27" y="0"/>
                    <a:pt x="28" y="1"/>
                    <a:pt x="29" y="0"/>
                  </a:cubicBezTo>
                  <a:cubicBezTo>
                    <a:pt x="30" y="0"/>
                    <a:pt x="30" y="1"/>
                    <a:pt x="31" y="1"/>
                  </a:cubicBezTo>
                  <a:cubicBezTo>
                    <a:pt x="31" y="22"/>
                    <a:pt x="14" y="42"/>
                    <a:pt x="10" y="64"/>
                  </a:cubicBezTo>
                  <a:cubicBezTo>
                    <a:pt x="9" y="69"/>
                    <a:pt x="13" y="70"/>
                    <a:pt x="9" y="75"/>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19" name="Freeform 128"/>
            <p:cNvSpPr>
              <a:spLocks/>
            </p:cNvSpPr>
            <p:nvPr/>
          </p:nvSpPr>
          <p:spPr bwMode="auto">
            <a:xfrm>
              <a:off x="1585" y="3465"/>
              <a:ext cx="480" cy="299"/>
            </a:xfrm>
            <a:custGeom>
              <a:avLst/>
              <a:gdLst/>
              <a:ahLst/>
              <a:cxnLst>
                <a:cxn ang="0">
                  <a:pos x="119" y="7"/>
                </a:cxn>
                <a:cxn ang="0">
                  <a:pos x="89" y="38"/>
                </a:cxn>
                <a:cxn ang="0">
                  <a:pos x="157" y="59"/>
                </a:cxn>
                <a:cxn ang="0">
                  <a:pos x="155" y="67"/>
                </a:cxn>
                <a:cxn ang="0">
                  <a:pos x="114" y="82"/>
                </a:cxn>
                <a:cxn ang="0">
                  <a:pos x="33" y="91"/>
                </a:cxn>
                <a:cxn ang="0">
                  <a:pos x="16" y="91"/>
                </a:cxn>
                <a:cxn ang="0">
                  <a:pos x="0" y="93"/>
                </a:cxn>
                <a:cxn ang="0">
                  <a:pos x="21" y="87"/>
                </a:cxn>
                <a:cxn ang="0">
                  <a:pos x="26" y="89"/>
                </a:cxn>
                <a:cxn ang="0">
                  <a:pos x="137" y="74"/>
                </a:cxn>
                <a:cxn ang="0">
                  <a:pos x="149" y="61"/>
                </a:cxn>
                <a:cxn ang="0">
                  <a:pos x="77" y="43"/>
                </a:cxn>
                <a:cxn ang="0">
                  <a:pos x="58" y="82"/>
                </a:cxn>
                <a:cxn ang="0">
                  <a:pos x="51" y="82"/>
                </a:cxn>
                <a:cxn ang="0">
                  <a:pos x="67" y="46"/>
                </a:cxn>
                <a:cxn ang="0">
                  <a:pos x="52" y="44"/>
                </a:cxn>
                <a:cxn ang="0">
                  <a:pos x="71" y="38"/>
                </a:cxn>
                <a:cxn ang="0">
                  <a:pos x="87" y="12"/>
                </a:cxn>
                <a:cxn ang="0">
                  <a:pos x="80" y="35"/>
                </a:cxn>
                <a:cxn ang="0">
                  <a:pos x="112" y="12"/>
                </a:cxn>
                <a:cxn ang="0">
                  <a:pos x="78" y="9"/>
                </a:cxn>
                <a:cxn ang="0">
                  <a:pos x="43" y="11"/>
                </a:cxn>
                <a:cxn ang="0">
                  <a:pos x="70" y="4"/>
                </a:cxn>
                <a:cxn ang="0">
                  <a:pos x="119" y="7"/>
                </a:cxn>
              </a:cxnLst>
              <a:rect l="0" t="0" r="r" b="b"/>
              <a:pathLst>
                <a:path w="157" h="98">
                  <a:moveTo>
                    <a:pt x="119" y="7"/>
                  </a:moveTo>
                  <a:cubicBezTo>
                    <a:pt x="123" y="27"/>
                    <a:pt x="102" y="34"/>
                    <a:pt x="89" y="38"/>
                  </a:cubicBezTo>
                  <a:cubicBezTo>
                    <a:pt x="108" y="40"/>
                    <a:pt x="144" y="43"/>
                    <a:pt x="157" y="59"/>
                  </a:cubicBezTo>
                  <a:cubicBezTo>
                    <a:pt x="156" y="62"/>
                    <a:pt x="156" y="64"/>
                    <a:pt x="155" y="67"/>
                  </a:cubicBezTo>
                  <a:cubicBezTo>
                    <a:pt x="149" y="80"/>
                    <a:pt x="130" y="80"/>
                    <a:pt x="114" y="82"/>
                  </a:cubicBezTo>
                  <a:cubicBezTo>
                    <a:pt x="89" y="86"/>
                    <a:pt x="61" y="87"/>
                    <a:pt x="33" y="91"/>
                  </a:cubicBezTo>
                  <a:cubicBezTo>
                    <a:pt x="29" y="91"/>
                    <a:pt x="23" y="92"/>
                    <a:pt x="16" y="91"/>
                  </a:cubicBezTo>
                  <a:cubicBezTo>
                    <a:pt x="11" y="92"/>
                    <a:pt x="5" y="98"/>
                    <a:pt x="0" y="93"/>
                  </a:cubicBezTo>
                  <a:cubicBezTo>
                    <a:pt x="3" y="84"/>
                    <a:pt x="16" y="92"/>
                    <a:pt x="21" y="87"/>
                  </a:cubicBezTo>
                  <a:cubicBezTo>
                    <a:pt x="24" y="87"/>
                    <a:pt x="25" y="88"/>
                    <a:pt x="26" y="89"/>
                  </a:cubicBezTo>
                  <a:cubicBezTo>
                    <a:pt x="62" y="82"/>
                    <a:pt x="102" y="82"/>
                    <a:pt x="137" y="74"/>
                  </a:cubicBezTo>
                  <a:cubicBezTo>
                    <a:pt x="141" y="70"/>
                    <a:pt x="152" y="69"/>
                    <a:pt x="149" y="61"/>
                  </a:cubicBezTo>
                  <a:cubicBezTo>
                    <a:pt x="144" y="45"/>
                    <a:pt x="86" y="44"/>
                    <a:pt x="77" y="43"/>
                  </a:cubicBezTo>
                  <a:cubicBezTo>
                    <a:pt x="69" y="53"/>
                    <a:pt x="62" y="70"/>
                    <a:pt x="58" y="82"/>
                  </a:cubicBezTo>
                  <a:cubicBezTo>
                    <a:pt x="55" y="81"/>
                    <a:pt x="55" y="84"/>
                    <a:pt x="51" y="82"/>
                  </a:cubicBezTo>
                  <a:cubicBezTo>
                    <a:pt x="53" y="70"/>
                    <a:pt x="62" y="57"/>
                    <a:pt x="67" y="46"/>
                  </a:cubicBezTo>
                  <a:cubicBezTo>
                    <a:pt x="65" y="44"/>
                    <a:pt x="56" y="49"/>
                    <a:pt x="52" y="44"/>
                  </a:cubicBezTo>
                  <a:cubicBezTo>
                    <a:pt x="54" y="35"/>
                    <a:pt x="65" y="41"/>
                    <a:pt x="71" y="38"/>
                  </a:cubicBezTo>
                  <a:cubicBezTo>
                    <a:pt x="77" y="30"/>
                    <a:pt x="81" y="16"/>
                    <a:pt x="87" y="12"/>
                  </a:cubicBezTo>
                  <a:cubicBezTo>
                    <a:pt x="93" y="18"/>
                    <a:pt x="83" y="30"/>
                    <a:pt x="80" y="35"/>
                  </a:cubicBezTo>
                  <a:cubicBezTo>
                    <a:pt x="91" y="33"/>
                    <a:pt x="112" y="27"/>
                    <a:pt x="112" y="12"/>
                  </a:cubicBezTo>
                  <a:cubicBezTo>
                    <a:pt x="102" y="5"/>
                    <a:pt x="89" y="8"/>
                    <a:pt x="78" y="9"/>
                  </a:cubicBezTo>
                  <a:cubicBezTo>
                    <a:pt x="66" y="10"/>
                    <a:pt x="55" y="12"/>
                    <a:pt x="43" y="11"/>
                  </a:cubicBezTo>
                  <a:cubicBezTo>
                    <a:pt x="47" y="2"/>
                    <a:pt x="61" y="4"/>
                    <a:pt x="70" y="4"/>
                  </a:cubicBezTo>
                  <a:cubicBezTo>
                    <a:pt x="85" y="3"/>
                    <a:pt x="101" y="0"/>
                    <a:pt x="119" y="7"/>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129"/>
            <p:cNvSpPr>
              <a:spLocks noEditPoints="1"/>
            </p:cNvSpPr>
            <p:nvPr/>
          </p:nvSpPr>
          <p:spPr bwMode="auto">
            <a:xfrm>
              <a:off x="2132" y="3535"/>
              <a:ext cx="162" cy="186"/>
            </a:xfrm>
            <a:custGeom>
              <a:avLst/>
              <a:gdLst/>
              <a:ahLst/>
              <a:cxnLst>
                <a:cxn ang="0">
                  <a:pos x="39" y="51"/>
                </a:cxn>
                <a:cxn ang="0">
                  <a:pos x="51" y="54"/>
                </a:cxn>
                <a:cxn ang="0">
                  <a:pos x="32" y="54"/>
                </a:cxn>
                <a:cxn ang="0">
                  <a:pos x="33" y="38"/>
                </a:cxn>
                <a:cxn ang="0">
                  <a:pos x="2" y="46"/>
                </a:cxn>
                <a:cxn ang="0">
                  <a:pos x="1" y="35"/>
                </a:cxn>
                <a:cxn ang="0">
                  <a:pos x="49" y="16"/>
                </a:cxn>
                <a:cxn ang="0">
                  <a:pos x="49" y="28"/>
                </a:cxn>
                <a:cxn ang="0">
                  <a:pos x="42" y="33"/>
                </a:cxn>
                <a:cxn ang="0">
                  <a:pos x="39" y="51"/>
                </a:cxn>
                <a:cxn ang="0">
                  <a:pos x="9" y="42"/>
                </a:cxn>
                <a:cxn ang="0">
                  <a:pos x="39" y="25"/>
                </a:cxn>
                <a:cxn ang="0">
                  <a:pos x="45" y="26"/>
                </a:cxn>
                <a:cxn ang="0">
                  <a:pos x="9" y="42"/>
                </a:cxn>
              </a:cxnLst>
              <a:rect l="0" t="0" r="r" b="b"/>
              <a:pathLst>
                <a:path w="53" h="61">
                  <a:moveTo>
                    <a:pt x="39" y="51"/>
                  </a:moveTo>
                  <a:cubicBezTo>
                    <a:pt x="43" y="53"/>
                    <a:pt x="45" y="52"/>
                    <a:pt x="51" y="54"/>
                  </a:cubicBezTo>
                  <a:cubicBezTo>
                    <a:pt x="48" y="61"/>
                    <a:pt x="37" y="58"/>
                    <a:pt x="32" y="54"/>
                  </a:cubicBezTo>
                  <a:cubicBezTo>
                    <a:pt x="31" y="50"/>
                    <a:pt x="29" y="43"/>
                    <a:pt x="33" y="38"/>
                  </a:cubicBezTo>
                  <a:cubicBezTo>
                    <a:pt x="23" y="42"/>
                    <a:pt x="18" y="53"/>
                    <a:pt x="2" y="46"/>
                  </a:cubicBezTo>
                  <a:cubicBezTo>
                    <a:pt x="2" y="43"/>
                    <a:pt x="0" y="39"/>
                    <a:pt x="1" y="35"/>
                  </a:cubicBezTo>
                  <a:cubicBezTo>
                    <a:pt x="3" y="29"/>
                    <a:pt x="37" y="0"/>
                    <a:pt x="49" y="16"/>
                  </a:cubicBezTo>
                  <a:cubicBezTo>
                    <a:pt x="49" y="21"/>
                    <a:pt x="53" y="23"/>
                    <a:pt x="49" y="28"/>
                  </a:cubicBezTo>
                  <a:cubicBezTo>
                    <a:pt x="48" y="30"/>
                    <a:pt x="44" y="30"/>
                    <a:pt x="42" y="33"/>
                  </a:cubicBezTo>
                  <a:cubicBezTo>
                    <a:pt x="38" y="38"/>
                    <a:pt x="37" y="44"/>
                    <a:pt x="39" y="51"/>
                  </a:cubicBezTo>
                  <a:close/>
                  <a:moveTo>
                    <a:pt x="9" y="42"/>
                  </a:moveTo>
                  <a:cubicBezTo>
                    <a:pt x="22" y="42"/>
                    <a:pt x="30" y="32"/>
                    <a:pt x="39" y="25"/>
                  </a:cubicBezTo>
                  <a:cubicBezTo>
                    <a:pt x="41" y="23"/>
                    <a:pt x="43" y="28"/>
                    <a:pt x="45" y="26"/>
                  </a:cubicBezTo>
                  <a:cubicBezTo>
                    <a:pt x="42" y="3"/>
                    <a:pt x="5" y="33"/>
                    <a:pt x="9" y="4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130"/>
            <p:cNvSpPr>
              <a:spLocks/>
            </p:cNvSpPr>
            <p:nvPr/>
          </p:nvSpPr>
          <p:spPr bwMode="auto">
            <a:xfrm>
              <a:off x="1640" y="3791"/>
              <a:ext cx="871" cy="58"/>
            </a:xfrm>
            <a:custGeom>
              <a:avLst/>
              <a:gdLst/>
              <a:ahLst/>
              <a:cxnLst>
                <a:cxn ang="0">
                  <a:pos x="279" y="0"/>
                </a:cxn>
                <a:cxn ang="0">
                  <a:pos x="285" y="3"/>
                </a:cxn>
                <a:cxn ang="0">
                  <a:pos x="269" y="7"/>
                </a:cxn>
                <a:cxn ang="0">
                  <a:pos x="200" y="8"/>
                </a:cxn>
                <a:cxn ang="0">
                  <a:pos x="80" y="10"/>
                </a:cxn>
                <a:cxn ang="0">
                  <a:pos x="47" y="12"/>
                </a:cxn>
                <a:cxn ang="0">
                  <a:pos x="13" y="15"/>
                </a:cxn>
                <a:cxn ang="0">
                  <a:pos x="0" y="12"/>
                </a:cxn>
                <a:cxn ang="0">
                  <a:pos x="17" y="9"/>
                </a:cxn>
                <a:cxn ang="0">
                  <a:pos x="81" y="5"/>
                </a:cxn>
                <a:cxn ang="0">
                  <a:pos x="246" y="3"/>
                </a:cxn>
                <a:cxn ang="0">
                  <a:pos x="279" y="0"/>
                </a:cxn>
              </a:cxnLst>
              <a:rect l="0" t="0" r="r" b="b"/>
              <a:pathLst>
                <a:path w="285" h="19">
                  <a:moveTo>
                    <a:pt x="279" y="0"/>
                  </a:moveTo>
                  <a:cubicBezTo>
                    <a:pt x="282" y="0"/>
                    <a:pt x="284" y="1"/>
                    <a:pt x="285" y="3"/>
                  </a:cubicBezTo>
                  <a:cubicBezTo>
                    <a:pt x="282" y="11"/>
                    <a:pt x="275" y="7"/>
                    <a:pt x="269" y="7"/>
                  </a:cubicBezTo>
                  <a:cubicBezTo>
                    <a:pt x="247" y="7"/>
                    <a:pt x="223" y="8"/>
                    <a:pt x="200" y="8"/>
                  </a:cubicBezTo>
                  <a:cubicBezTo>
                    <a:pt x="161" y="8"/>
                    <a:pt x="119" y="8"/>
                    <a:pt x="80" y="10"/>
                  </a:cubicBezTo>
                  <a:cubicBezTo>
                    <a:pt x="69" y="10"/>
                    <a:pt x="58" y="11"/>
                    <a:pt x="47" y="12"/>
                  </a:cubicBezTo>
                  <a:cubicBezTo>
                    <a:pt x="35" y="13"/>
                    <a:pt x="25" y="14"/>
                    <a:pt x="13" y="15"/>
                  </a:cubicBezTo>
                  <a:cubicBezTo>
                    <a:pt x="10" y="15"/>
                    <a:pt x="2" y="19"/>
                    <a:pt x="0" y="12"/>
                  </a:cubicBezTo>
                  <a:cubicBezTo>
                    <a:pt x="2" y="3"/>
                    <a:pt x="12" y="9"/>
                    <a:pt x="17" y="9"/>
                  </a:cubicBezTo>
                  <a:cubicBezTo>
                    <a:pt x="37" y="9"/>
                    <a:pt x="58" y="6"/>
                    <a:pt x="81" y="5"/>
                  </a:cubicBezTo>
                  <a:cubicBezTo>
                    <a:pt x="133" y="3"/>
                    <a:pt x="190" y="4"/>
                    <a:pt x="246" y="3"/>
                  </a:cubicBezTo>
                  <a:cubicBezTo>
                    <a:pt x="259" y="3"/>
                    <a:pt x="271" y="4"/>
                    <a:pt x="279" y="0"/>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3" name="Group 133"/>
          <p:cNvGrpSpPr>
            <a:grpSpLocks noChangeAspect="1"/>
          </p:cNvGrpSpPr>
          <p:nvPr/>
        </p:nvGrpSpPr>
        <p:grpSpPr bwMode="auto">
          <a:xfrm>
            <a:off x="0" y="6202363"/>
            <a:ext cx="1984375" cy="655637"/>
            <a:chOff x="0" y="3907"/>
            <a:chExt cx="1250" cy="413"/>
          </a:xfrm>
        </p:grpSpPr>
        <p:sp>
          <p:nvSpPr>
            <p:cNvPr id="224" name="AutoShape 132"/>
            <p:cNvSpPr>
              <a:spLocks noChangeAspect="1" noChangeArrowheads="1" noTextEdit="1"/>
            </p:cNvSpPr>
            <p:nvPr/>
          </p:nvSpPr>
          <p:spPr bwMode="auto">
            <a:xfrm>
              <a:off x="0" y="3907"/>
              <a:ext cx="1250" cy="413"/>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25" name="Freeform 134"/>
            <p:cNvSpPr>
              <a:spLocks noEditPoints="1"/>
            </p:cNvSpPr>
            <p:nvPr/>
          </p:nvSpPr>
          <p:spPr bwMode="auto">
            <a:xfrm>
              <a:off x="219" y="3991"/>
              <a:ext cx="78" cy="64"/>
            </a:xfrm>
            <a:custGeom>
              <a:avLst/>
              <a:gdLst/>
              <a:ahLst/>
              <a:cxnLst>
                <a:cxn ang="0">
                  <a:pos x="18" y="0"/>
                </a:cxn>
                <a:cxn ang="0">
                  <a:pos x="27" y="5"/>
                </a:cxn>
                <a:cxn ang="0">
                  <a:pos x="2" y="8"/>
                </a:cxn>
                <a:cxn ang="0">
                  <a:pos x="18" y="0"/>
                </a:cxn>
                <a:cxn ang="0">
                  <a:pos x="14" y="12"/>
                </a:cxn>
                <a:cxn ang="0">
                  <a:pos x="17" y="7"/>
                </a:cxn>
                <a:cxn ang="0">
                  <a:pos x="14" y="12"/>
                </a:cxn>
              </a:cxnLst>
              <a:rect l="0" t="0" r="r" b="b"/>
              <a:pathLst>
                <a:path w="31" h="25">
                  <a:moveTo>
                    <a:pt x="18" y="0"/>
                  </a:moveTo>
                  <a:cubicBezTo>
                    <a:pt x="22" y="0"/>
                    <a:pt x="26" y="0"/>
                    <a:pt x="27" y="5"/>
                  </a:cubicBezTo>
                  <a:cubicBezTo>
                    <a:pt x="31" y="22"/>
                    <a:pt x="0" y="25"/>
                    <a:pt x="2" y="8"/>
                  </a:cubicBezTo>
                  <a:cubicBezTo>
                    <a:pt x="3" y="1"/>
                    <a:pt x="10" y="0"/>
                    <a:pt x="18" y="0"/>
                  </a:cubicBezTo>
                  <a:close/>
                  <a:moveTo>
                    <a:pt x="14" y="12"/>
                  </a:moveTo>
                  <a:cubicBezTo>
                    <a:pt x="18" y="14"/>
                    <a:pt x="21" y="8"/>
                    <a:pt x="17" y="7"/>
                  </a:cubicBezTo>
                  <a:cubicBezTo>
                    <a:pt x="17" y="9"/>
                    <a:pt x="14" y="8"/>
                    <a:pt x="14" y="12"/>
                  </a:cubicBezTo>
                  <a:close/>
                </a:path>
              </a:pathLst>
            </a:custGeom>
            <a:solidFill>
              <a:srgbClr val="F1AA25"/>
            </a:solidFill>
          </p:spPr>
          <p:txBody>
            <a:bodyPr vert="horz" wrap="square" lIns="91440" tIns="45720" rIns="91440" bIns="45720" numCol="1" anchor="t" anchorCtr="0" compatLnSpc="1">
              <a:prstTxWarp prst="textNoShape">
                <a:avLst/>
              </a:prstTxWarp>
            </a:bodyPr>
            <a:lstStyle/>
            <a:p>
              <a:endParaRPr lang="en-US" dirty="0"/>
            </a:p>
          </p:txBody>
        </p:sp>
        <p:sp>
          <p:nvSpPr>
            <p:cNvPr id="226" name="Freeform 135"/>
            <p:cNvSpPr>
              <a:spLocks noEditPoints="1"/>
            </p:cNvSpPr>
            <p:nvPr/>
          </p:nvSpPr>
          <p:spPr bwMode="auto">
            <a:xfrm>
              <a:off x="785" y="4052"/>
              <a:ext cx="92" cy="79"/>
            </a:xfrm>
            <a:custGeom>
              <a:avLst/>
              <a:gdLst/>
              <a:ahLst/>
              <a:cxnLst>
                <a:cxn ang="0">
                  <a:pos x="36" y="7"/>
                </a:cxn>
                <a:cxn ang="0">
                  <a:pos x="17" y="31"/>
                </a:cxn>
                <a:cxn ang="0">
                  <a:pos x="1" y="18"/>
                </a:cxn>
                <a:cxn ang="0">
                  <a:pos x="11" y="1"/>
                </a:cxn>
                <a:cxn ang="0">
                  <a:pos x="36" y="7"/>
                </a:cxn>
                <a:cxn ang="0">
                  <a:pos x="12" y="22"/>
                </a:cxn>
                <a:cxn ang="0">
                  <a:pos x="24" y="10"/>
                </a:cxn>
                <a:cxn ang="0">
                  <a:pos x="12" y="22"/>
                </a:cxn>
                <a:cxn ang="0">
                  <a:pos x="20" y="22"/>
                </a:cxn>
                <a:cxn ang="0">
                  <a:pos x="20" y="22"/>
                </a:cxn>
              </a:cxnLst>
              <a:rect l="0" t="0" r="r" b="b"/>
              <a:pathLst>
                <a:path w="36" h="31">
                  <a:moveTo>
                    <a:pt x="36" y="7"/>
                  </a:moveTo>
                  <a:cubicBezTo>
                    <a:pt x="36" y="23"/>
                    <a:pt x="28" y="31"/>
                    <a:pt x="17" y="31"/>
                  </a:cubicBezTo>
                  <a:cubicBezTo>
                    <a:pt x="8" y="31"/>
                    <a:pt x="1" y="25"/>
                    <a:pt x="1" y="18"/>
                  </a:cubicBezTo>
                  <a:cubicBezTo>
                    <a:pt x="0" y="11"/>
                    <a:pt x="7" y="7"/>
                    <a:pt x="11" y="1"/>
                  </a:cubicBezTo>
                  <a:cubicBezTo>
                    <a:pt x="19" y="2"/>
                    <a:pt x="31" y="0"/>
                    <a:pt x="36" y="7"/>
                  </a:cubicBezTo>
                  <a:close/>
                  <a:moveTo>
                    <a:pt x="12" y="22"/>
                  </a:moveTo>
                  <a:cubicBezTo>
                    <a:pt x="14" y="16"/>
                    <a:pt x="25" y="15"/>
                    <a:pt x="24" y="10"/>
                  </a:cubicBezTo>
                  <a:cubicBezTo>
                    <a:pt x="22" y="15"/>
                    <a:pt x="9" y="14"/>
                    <a:pt x="12" y="22"/>
                  </a:cubicBezTo>
                  <a:close/>
                  <a:moveTo>
                    <a:pt x="20" y="22"/>
                  </a:moveTo>
                  <a:cubicBezTo>
                    <a:pt x="26" y="22"/>
                    <a:pt x="23" y="18"/>
                    <a:pt x="20" y="22"/>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136"/>
            <p:cNvSpPr>
              <a:spLocks noEditPoints="1"/>
            </p:cNvSpPr>
            <p:nvPr/>
          </p:nvSpPr>
          <p:spPr bwMode="auto">
            <a:xfrm>
              <a:off x="234" y="4121"/>
              <a:ext cx="89" cy="89"/>
            </a:xfrm>
            <a:custGeom>
              <a:avLst/>
              <a:gdLst/>
              <a:ahLst/>
              <a:cxnLst>
                <a:cxn ang="0">
                  <a:pos x="30" y="4"/>
                </a:cxn>
                <a:cxn ang="0">
                  <a:pos x="28" y="31"/>
                </a:cxn>
                <a:cxn ang="0">
                  <a:pos x="22" y="34"/>
                </a:cxn>
                <a:cxn ang="0">
                  <a:pos x="4" y="9"/>
                </a:cxn>
                <a:cxn ang="0">
                  <a:pos x="30" y="4"/>
                </a:cxn>
                <a:cxn ang="0">
                  <a:pos x="17" y="18"/>
                </a:cxn>
                <a:cxn ang="0">
                  <a:pos x="24" y="11"/>
                </a:cxn>
                <a:cxn ang="0">
                  <a:pos x="17" y="18"/>
                </a:cxn>
                <a:cxn ang="0">
                  <a:pos x="22" y="24"/>
                </a:cxn>
                <a:cxn ang="0">
                  <a:pos x="24" y="21"/>
                </a:cxn>
                <a:cxn ang="0">
                  <a:pos x="22" y="24"/>
                </a:cxn>
              </a:cxnLst>
              <a:rect l="0" t="0" r="r" b="b"/>
              <a:pathLst>
                <a:path w="35" h="35">
                  <a:moveTo>
                    <a:pt x="30" y="4"/>
                  </a:moveTo>
                  <a:cubicBezTo>
                    <a:pt x="34" y="12"/>
                    <a:pt x="35" y="26"/>
                    <a:pt x="28" y="31"/>
                  </a:cubicBezTo>
                  <a:cubicBezTo>
                    <a:pt x="28" y="31"/>
                    <a:pt x="23" y="34"/>
                    <a:pt x="22" y="34"/>
                  </a:cubicBezTo>
                  <a:cubicBezTo>
                    <a:pt x="10" y="35"/>
                    <a:pt x="0" y="19"/>
                    <a:pt x="4" y="9"/>
                  </a:cubicBezTo>
                  <a:cubicBezTo>
                    <a:pt x="8" y="1"/>
                    <a:pt x="20" y="0"/>
                    <a:pt x="30" y="4"/>
                  </a:cubicBezTo>
                  <a:close/>
                  <a:moveTo>
                    <a:pt x="17" y="18"/>
                  </a:moveTo>
                  <a:cubicBezTo>
                    <a:pt x="20" y="16"/>
                    <a:pt x="23" y="14"/>
                    <a:pt x="24" y="11"/>
                  </a:cubicBezTo>
                  <a:cubicBezTo>
                    <a:pt x="21" y="12"/>
                    <a:pt x="19" y="15"/>
                    <a:pt x="17" y="18"/>
                  </a:cubicBezTo>
                  <a:close/>
                  <a:moveTo>
                    <a:pt x="22" y="24"/>
                  </a:moveTo>
                  <a:cubicBezTo>
                    <a:pt x="24" y="25"/>
                    <a:pt x="27" y="22"/>
                    <a:pt x="24" y="21"/>
                  </a:cubicBezTo>
                  <a:cubicBezTo>
                    <a:pt x="24" y="23"/>
                    <a:pt x="23" y="23"/>
                    <a:pt x="22" y="24"/>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137"/>
            <p:cNvSpPr>
              <a:spLocks noEditPoints="1"/>
            </p:cNvSpPr>
            <p:nvPr/>
          </p:nvSpPr>
          <p:spPr bwMode="auto">
            <a:xfrm>
              <a:off x="0" y="3899"/>
              <a:ext cx="1250" cy="421"/>
            </a:xfrm>
            <a:custGeom>
              <a:avLst/>
              <a:gdLst/>
              <a:ahLst/>
              <a:cxnLst>
                <a:cxn ang="0">
                  <a:pos x="471" y="91"/>
                </a:cxn>
                <a:cxn ang="0">
                  <a:pos x="400" y="145"/>
                </a:cxn>
                <a:cxn ang="0">
                  <a:pos x="287" y="143"/>
                </a:cxn>
                <a:cxn ang="0">
                  <a:pos x="195" y="149"/>
                </a:cxn>
                <a:cxn ang="0">
                  <a:pos x="40" y="159"/>
                </a:cxn>
                <a:cxn ang="0">
                  <a:pos x="12" y="107"/>
                </a:cxn>
                <a:cxn ang="0">
                  <a:pos x="62" y="18"/>
                </a:cxn>
                <a:cxn ang="0">
                  <a:pos x="163" y="28"/>
                </a:cxn>
                <a:cxn ang="0">
                  <a:pos x="238" y="10"/>
                </a:cxn>
                <a:cxn ang="0">
                  <a:pos x="272" y="36"/>
                </a:cxn>
                <a:cxn ang="0">
                  <a:pos x="340" y="4"/>
                </a:cxn>
                <a:cxn ang="0">
                  <a:pos x="428" y="21"/>
                </a:cxn>
                <a:cxn ang="0">
                  <a:pos x="485" y="17"/>
                </a:cxn>
                <a:cxn ang="0">
                  <a:pos x="420" y="14"/>
                </a:cxn>
                <a:cxn ang="0">
                  <a:pos x="395" y="106"/>
                </a:cxn>
                <a:cxn ang="0">
                  <a:pos x="424" y="135"/>
                </a:cxn>
                <a:cxn ang="0">
                  <a:pos x="448" y="16"/>
                </a:cxn>
                <a:cxn ang="0">
                  <a:pos x="327" y="12"/>
                </a:cxn>
                <a:cxn ang="0">
                  <a:pos x="324" y="105"/>
                </a:cxn>
                <a:cxn ang="0">
                  <a:pos x="362" y="76"/>
                </a:cxn>
                <a:cxn ang="0">
                  <a:pos x="339" y="13"/>
                </a:cxn>
                <a:cxn ang="0">
                  <a:pos x="364" y="38"/>
                </a:cxn>
                <a:cxn ang="0">
                  <a:pos x="210" y="100"/>
                </a:cxn>
                <a:cxn ang="0">
                  <a:pos x="185" y="88"/>
                </a:cxn>
                <a:cxn ang="0">
                  <a:pos x="234" y="110"/>
                </a:cxn>
                <a:cxn ang="0">
                  <a:pos x="366" y="52"/>
                </a:cxn>
                <a:cxn ang="0">
                  <a:pos x="169" y="39"/>
                </a:cxn>
                <a:cxn ang="0">
                  <a:pos x="43" y="141"/>
                </a:cxn>
                <a:cxn ang="0">
                  <a:pos x="163" y="126"/>
                </a:cxn>
                <a:cxn ang="0">
                  <a:pos x="110" y="71"/>
                </a:cxn>
                <a:cxn ang="0">
                  <a:pos x="270" y="66"/>
                </a:cxn>
                <a:cxn ang="0">
                  <a:pos x="367" y="62"/>
                </a:cxn>
                <a:cxn ang="0">
                  <a:pos x="66" y="23"/>
                </a:cxn>
                <a:cxn ang="0">
                  <a:pos x="165" y="55"/>
                </a:cxn>
                <a:cxn ang="0">
                  <a:pos x="32" y="62"/>
                </a:cxn>
                <a:cxn ang="0">
                  <a:pos x="265" y="77"/>
                </a:cxn>
                <a:cxn ang="0">
                  <a:pos x="182" y="61"/>
                </a:cxn>
                <a:cxn ang="0">
                  <a:pos x="410" y="85"/>
                </a:cxn>
                <a:cxn ang="0">
                  <a:pos x="406" y="99"/>
                </a:cxn>
                <a:cxn ang="0">
                  <a:pos x="30" y="74"/>
                </a:cxn>
                <a:cxn ang="0">
                  <a:pos x="30" y="74"/>
                </a:cxn>
                <a:cxn ang="0">
                  <a:pos x="286" y="75"/>
                </a:cxn>
                <a:cxn ang="0">
                  <a:pos x="404" y="109"/>
                </a:cxn>
                <a:cxn ang="0">
                  <a:pos x="371" y="93"/>
                </a:cxn>
                <a:cxn ang="0">
                  <a:pos x="54" y="66"/>
                </a:cxn>
                <a:cxn ang="0">
                  <a:pos x="263" y="98"/>
                </a:cxn>
                <a:cxn ang="0">
                  <a:pos x="403" y="122"/>
                </a:cxn>
                <a:cxn ang="0">
                  <a:pos x="278" y="97"/>
                </a:cxn>
                <a:cxn ang="0">
                  <a:pos x="52" y="80"/>
                </a:cxn>
                <a:cxn ang="0">
                  <a:pos x="403" y="130"/>
                </a:cxn>
                <a:cxn ang="0">
                  <a:pos x="410" y="134"/>
                </a:cxn>
                <a:cxn ang="0">
                  <a:pos x="44" y="110"/>
                </a:cxn>
                <a:cxn ang="0">
                  <a:pos x="160" y="137"/>
                </a:cxn>
                <a:cxn ang="0">
                  <a:pos x="40" y="124"/>
                </a:cxn>
                <a:cxn ang="0">
                  <a:pos x="35" y="140"/>
                </a:cxn>
              </a:cxnLst>
              <a:rect l="0" t="0" r="r" b="b"/>
              <a:pathLst>
                <a:path w="492" h="165">
                  <a:moveTo>
                    <a:pt x="489" y="11"/>
                  </a:moveTo>
                  <a:cubicBezTo>
                    <a:pt x="492" y="20"/>
                    <a:pt x="492" y="30"/>
                    <a:pt x="488" y="41"/>
                  </a:cubicBezTo>
                  <a:cubicBezTo>
                    <a:pt x="486" y="47"/>
                    <a:pt x="482" y="52"/>
                    <a:pt x="480" y="58"/>
                  </a:cubicBezTo>
                  <a:cubicBezTo>
                    <a:pt x="478" y="62"/>
                    <a:pt x="478" y="66"/>
                    <a:pt x="477" y="71"/>
                  </a:cubicBezTo>
                  <a:cubicBezTo>
                    <a:pt x="475" y="77"/>
                    <a:pt x="472" y="85"/>
                    <a:pt x="471" y="91"/>
                  </a:cubicBezTo>
                  <a:cubicBezTo>
                    <a:pt x="471" y="93"/>
                    <a:pt x="472" y="95"/>
                    <a:pt x="472" y="98"/>
                  </a:cubicBezTo>
                  <a:cubicBezTo>
                    <a:pt x="469" y="112"/>
                    <a:pt x="463" y="125"/>
                    <a:pt x="462" y="140"/>
                  </a:cubicBezTo>
                  <a:cubicBezTo>
                    <a:pt x="446" y="139"/>
                    <a:pt x="429" y="142"/>
                    <a:pt x="415" y="146"/>
                  </a:cubicBezTo>
                  <a:cubicBezTo>
                    <a:pt x="412" y="143"/>
                    <a:pt x="407" y="142"/>
                    <a:pt x="404" y="139"/>
                  </a:cubicBezTo>
                  <a:cubicBezTo>
                    <a:pt x="402" y="141"/>
                    <a:pt x="402" y="144"/>
                    <a:pt x="400" y="145"/>
                  </a:cubicBezTo>
                  <a:cubicBezTo>
                    <a:pt x="387" y="142"/>
                    <a:pt x="376" y="146"/>
                    <a:pt x="369" y="141"/>
                  </a:cubicBezTo>
                  <a:cubicBezTo>
                    <a:pt x="348" y="150"/>
                    <a:pt x="332" y="133"/>
                    <a:pt x="330" y="115"/>
                  </a:cubicBezTo>
                  <a:cubicBezTo>
                    <a:pt x="322" y="111"/>
                    <a:pt x="318" y="117"/>
                    <a:pt x="315" y="121"/>
                  </a:cubicBezTo>
                  <a:cubicBezTo>
                    <a:pt x="316" y="136"/>
                    <a:pt x="306" y="144"/>
                    <a:pt x="294" y="145"/>
                  </a:cubicBezTo>
                  <a:cubicBezTo>
                    <a:pt x="291" y="145"/>
                    <a:pt x="290" y="143"/>
                    <a:pt x="287" y="143"/>
                  </a:cubicBezTo>
                  <a:cubicBezTo>
                    <a:pt x="283" y="143"/>
                    <a:pt x="279" y="145"/>
                    <a:pt x="276" y="144"/>
                  </a:cubicBezTo>
                  <a:cubicBezTo>
                    <a:pt x="273" y="144"/>
                    <a:pt x="269" y="140"/>
                    <a:pt x="265" y="141"/>
                  </a:cubicBezTo>
                  <a:cubicBezTo>
                    <a:pt x="262" y="141"/>
                    <a:pt x="259" y="143"/>
                    <a:pt x="255" y="144"/>
                  </a:cubicBezTo>
                  <a:cubicBezTo>
                    <a:pt x="249" y="144"/>
                    <a:pt x="241" y="144"/>
                    <a:pt x="234" y="145"/>
                  </a:cubicBezTo>
                  <a:cubicBezTo>
                    <a:pt x="220" y="146"/>
                    <a:pt x="208" y="147"/>
                    <a:pt x="195" y="149"/>
                  </a:cubicBezTo>
                  <a:cubicBezTo>
                    <a:pt x="184" y="151"/>
                    <a:pt x="174" y="150"/>
                    <a:pt x="167" y="156"/>
                  </a:cubicBezTo>
                  <a:cubicBezTo>
                    <a:pt x="161" y="153"/>
                    <a:pt x="158" y="148"/>
                    <a:pt x="148" y="147"/>
                  </a:cubicBezTo>
                  <a:cubicBezTo>
                    <a:pt x="146" y="148"/>
                    <a:pt x="146" y="146"/>
                    <a:pt x="146" y="144"/>
                  </a:cubicBezTo>
                  <a:cubicBezTo>
                    <a:pt x="120" y="156"/>
                    <a:pt x="81" y="154"/>
                    <a:pt x="46" y="155"/>
                  </a:cubicBezTo>
                  <a:cubicBezTo>
                    <a:pt x="43" y="155"/>
                    <a:pt x="43" y="159"/>
                    <a:pt x="40" y="159"/>
                  </a:cubicBezTo>
                  <a:cubicBezTo>
                    <a:pt x="29" y="155"/>
                    <a:pt x="15" y="160"/>
                    <a:pt x="6" y="165"/>
                  </a:cubicBezTo>
                  <a:cubicBezTo>
                    <a:pt x="3" y="164"/>
                    <a:pt x="3" y="162"/>
                    <a:pt x="0" y="161"/>
                  </a:cubicBezTo>
                  <a:cubicBezTo>
                    <a:pt x="4" y="155"/>
                    <a:pt x="3" y="148"/>
                    <a:pt x="4" y="140"/>
                  </a:cubicBezTo>
                  <a:cubicBezTo>
                    <a:pt x="4" y="138"/>
                    <a:pt x="7" y="136"/>
                    <a:pt x="7" y="134"/>
                  </a:cubicBezTo>
                  <a:cubicBezTo>
                    <a:pt x="10" y="126"/>
                    <a:pt x="10" y="117"/>
                    <a:pt x="12" y="107"/>
                  </a:cubicBezTo>
                  <a:cubicBezTo>
                    <a:pt x="14" y="100"/>
                    <a:pt x="17" y="92"/>
                    <a:pt x="19" y="84"/>
                  </a:cubicBezTo>
                  <a:cubicBezTo>
                    <a:pt x="21" y="77"/>
                    <a:pt x="24" y="69"/>
                    <a:pt x="25" y="63"/>
                  </a:cubicBezTo>
                  <a:cubicBezTo>
                    <a:pt x="26" y="58"/>
                    <a:pt x="23" y="52"/>
                    <a:pt x="25" y="48"/>
                  </a:cubicBezTo>
                  <a:cubicBezTo>
                    <a:pt x="28" y="40"/>
                    <a:pt x="38" y="37"/>
                    <a:pt x="44" y="33"/>
                  </a:cubicBezTo>
                  <a:cubicBezTo>
                    <a:pt x="51" y="28"/>
                    <a:pt x="56" y="22"/>
                    <a:pt x="62" y="18"/>
                  </a:cubicBezTo>
                  <a:cubicBezTo>
                    <a:pt x="79" y="18"/>
                    <a:pt x="100" y="9"/>
                    <a:pt x="119" y="14"/>
                  </a:cubicBezTo>
                  <a:cubicBezTo>
                    <a:pt x="126" y="16"/>
                    <a:pt x="131" y="22"/>
                    <a:pt x="137" y="25"/>
                  </a:cubicBezTo>
                  <a:cubicBezTo>
                    <a:pt x="141" y="37"/>
                    <a:pt x="137" y="53"/>
                    <a:pt x="129" y="59"/>
                  </a:cubicBezTo>
                  <a:cubicBezTo>
                    <a:pt x="141" y="60"/>
                    <a:pt x="150" y="62"/>
                    <a:pt x="156" y="66"/>
                  </a:cubicBezTo>
                  <a:cubicBezTo>
                    <a:pt x="158" y="53"/>
                    <a:pt x="162" y="41"/>
                    <a:pt x="163" y="28"/>
                  </a:cubicBezTo>
                  <a:cubicBezTo>
                    <a:pt x="166" y="27"/>
                    <a:pt x="168" y="25"/>
                    <a:pt x="172" y="26"/>
                  </a:cubicBezTo>
                  <a:cubicBezTo>
                    <a:pt x="179" y="21"/>
                    <a:pt x="189" y="19"/>
                    <a:pt x="194" y="12"/>
                  </a:cubicBezTo>
                  <a:cubicBezTo>
                    <a:pt x="197" y="13"/>
                    <a:pt x="200" y="13"/>
                    <a:pt x="203" y="13"/>
                  </a:cubicBezTo>
                  <a:cubicBezTo>
                    <a:pt x="210" y="11"/>
                    <a:pt x="219" y="12"/>
                    <a:pt x="226" y="11"/>
                  </a:cubicBezTo>
                  <a:cubicBezTo>
                    <a:pt x="231" y="11"/>
                    <a:pt x="235" y="6"/>
                    <a:pt x="238" y="10"/>
                  </a:cubicBezTo>
                  <a:cubicBezTo>
                    <a:pt x="237" y="23"/>
                    <a:pt x="229" y="36"/>
                    <a:pt x="226" y="49"/>
                  </a:cubicBezTo>
                  <a:cubicBezTo>
                    <a:pt x="222" y="66"/>
                    <a:pt x="220" y="84"/>
                    <a:pt x="216" y="104"/>
                  </a:cubicBezTo>
                  <a:cubicBezTo>
                    <a:pt x="226" y="102"/>
                    <a:pt x="234" y="104"/>
                    <a:pt x="244" y="102"/>
                  </a:cubicBezTo>
                  <a:cubicBezTo>
                    <a:pt x="251" y="90"/>
                    <a:pt x="260" y="76"/>
                    <a:pt x="260" y="57"/>
                  </a:cubicBezTo>
                  <a:cubicBezTo>
                    <a:pt x="267" y="53"/>
                    <a:pt x="268" y="43"/>
                    <a:pt x="272" y="36"/>
                  </a:cubicBezTo>
                  <a:cubicBezTo>
                    <a:pt x="277" y="35"/>
                    <a:pt x="282" y="34"/>
                    <a:pt x="285" y="29"/>
                  </a:cubicBezTo>
                  <a:cubicBezTo>
                    <a:pt x="292" y="27"/>
                    <a:pt x="302" y="22"/>
                    <a:pt x="310" y="17"/>
                  </a:cubicBezTo>
                  <a:cubicBezTo>
                    <a:pt x="314" y="14"/>
                    <a:pt x="318" y="8"/>
                    <a:pt x="325" y="9"/>
                  </a:cubicBezTo>
                  <a:cubicBezTo>
                    <a:pt x="326" y="9"/>
                    <a:pt x="332" y="8"/>
                    <a:pt x="329" y="11"/>
                  </a:cubicBezTo>
                  <a:cubicBezTo>
                    <a:pt x="333" y="8"/>
                    <a:pt x="335" y="4"/>
                    <a:pt x="340" y="4"/>
                  </a:cubicBezTo>
                  <a:cubicBezTo>
                    <a:pt x="351" y="4"/>
                    <a:pt x="360" y="17"/>
                    <a:pt x="362" y="27"/>
                  </a:cubicBezTo>
                  <a:cubicBezTo>
                    <a:pt x="365" y="24"/>
                    <a:pt x="371" y="22"/>
                    <a:pt x="376" y="19"/>
                  </a:cubicBezTo>
                  <a:cubicBezTo>
                    <a:pt x="383" y="14"/>
                    <a:pt x="388" y="5"/>
                    <a:pt x="396" y="3"/>
                  </a:cubicBezTo>
                  <a:cubicBezTo>
                    <a:pt x="405" y="0"/>
                    <a:pt x="417" y="4"/>
                    <a:pt x="427" y="9"/>
                  </a:cubicBezTo>
                  <a:cubicBezTo>
                    <a:pt x="429" y="13"/>
                    <a:pt x="429" y="14"/>
                    <a:pt x="428" y="21"/>
                  </a:cubicBezTo>
                  <a:cubicBezTo>
                    <a:pt x="435" y="19"/>
                    <a:pt x="443" y="9"/>
                    <a:pt x="454" y="8"/>
                  </a:cubicBezTo>
                  <a:cubicBezTo>
                    <a:pt x="456" y="6"/>
                    <a:pt x="459" y="5"/>
                    <a:pt x="460" y="3"/>
                  </a:cubicBezTo>
                  <a:cubicBezTo>
                    <a:pt x="472" y="2"/>
                    <a:pt x="483" y="6"/>
                    <a:pt x="489" y="11"/>
                  </a:cubicBezTo>
                  <a:close/>
                  <a:moveTo>
                    <a:pt x="470" y="71"/>
                  </a:moveTo>
                  <a:cubicBezTo>
                    <a:pt x="475" y="51"/>
                    <a:pt x="487" y="35"/>
                    <a:pt x="485" y="17"/>
                  </a:cubicBezTo>
                  <a:cubicBezTo>
                    <a:pt x="481" y="10"/>
                    <a:pt x="472" y="11"/>
                    <a:pt x="462" y="10"/>
                  </a:cubicBezTo>
                  <a:cubicBezTo>
                    <a:pt x="450" y="17"/>
                    <a:pt x="453" y="38"/>
                    <a:pt x="446" y="48"/>
                  </a:cubicBezTo>
                  <a:cubicBezTo>
                    <a:pt x="436" y="51"/>
                    <a:pt x="429" y="45"/>
                    <a:pt x="418" y="47"/>
                  </a:cubicBezTo>
                  <a:cubicBezTo>
                    <a:pt x="417" y="43"/>
                    <a:pt x="414" y="41"/>
                    <a:pt x="414" y="36"/>
                  </a:cubicBezTo>
                  <a:cubicBezTo>
                    <a:pt x="414" y="30"/>
                    <a:pt x="423" y="20"/>
                    <a:pt x="420" y="14"/>
                  </a:cubicBezTo>
                  <a:cubicBezTo>
                    <a:pt x="416" y="9"/>
                    <a:pt x="404" y="9"/>
                    <a:pt x="395" y="10"/>
                  </a:cubicBezTo>
                  <a:cubicBezTo>
                    <a:pt x="396" y="22"/>
                    <a:pt x="392" y="42"/>
                    <a:pt x="394" y="52"/>
                  </a:cubicBezTo>
                  <a:cubicBezTo>
                    <a:pt x="386" y="80"/>
                    <a:pt x="382" y="110"/>
                    <a:pt x="375" y="135"/>
                  </a:cubicBezTo>
                  <a:cubicBezTo>
                    <a:pt x="380" y="137"/>
                    <a:pt x="389" y="137"/>
                    <a:pt x="394" y="137"/>
                  </a:cubicBezTo>
                  <a:cubicBezTo>
                    <a:pt x="395" y="122"/>
                    <a:pt x="398" y="115"/>
                    <a:pt x="395" y="106"/>
                  </a:cubicBezTo>
                  <a:cubicBezTo>
                    <a:pt x="402" y="98"/>
                    <a:pt x="401" y="82"/>
                    <a:pt x="407" y="71"/>
                  </a:cubicBezTo>
                  <a:cubicBezTo>
                    <a:pt x="411" y="70"/>
                    <a:pt x="416" y="72"/>
                    <a:pt x="420" y="71"/>
                  </a:cubicBezTo>
                  <a:cubicBezTo>
                    <a:pt x="426" y="71"/>
                    <a:pt x="431" y="67"/>
                    <a:pt x="435" y="68"/>
                  </a:cubicBezTo>
                  <a:cubicBezTo>
                    <a:pt x="436" y="69"/>
                    <a:pt x="440" y="69"/>
                    <a:pt x="440" y="72"/>
                  </a:cubicBezTo>
                  <a:cubicBezTo>
                    <a:pt x="442" y="97"/>
                    <a:pt x="427" y="111"/>
                    <a:pt x="424" y="135"/>
                  </a:cubicBezTo>
                  <a:cubicBezTo>
                    <a:pt x="434" y="134"/>
                    <a:pt x="445" y="133"/>
                    <a:pt x="455" y="132"/>
                  </a:cubicBezTo>
                  <a:cubicBezTo>
                    <a:pt x="462" y="111"/>
                    <a:pt x="464" y="92"/>
                    <a:pt x="470" y="71"/>
                  </a:cubicBezTo>
                  <a:close/>
                  <a:moveTo>
                    <a:pt x="423" y="33"/>
                  </a:moveTo>
                  <a:cubicBezTo>
                    <a:pt x="428" y="32"/>
                    <a:pt x="431" y="30"/>
                    <a:pt x="435" y="27"/>
                  </a:cubicBezTo>
                  <a:cubicBezTo>
                    <a:pt x="441" y="24"/>
                    <a:pt x="448" y="22"/>
                    <a:pt x="448" y="16"/>
                  </a:cubicBezTo>
                  <a:cubicBezTo>
                    <a:pt x="441" y="23"/>
                    <a:pt x="430" y="26"/>
                    <a:pt x="423" y="33"/>
                  </a:cubicBezTo>
                  <a:close/>
                  <a:moveTo>
                    <a:pt x="284" y="42"/>
                  </a:moveTo>
                  <a:cubicBezTo>
                    <a:pt x="282" y="42"/>
                    <a:pt x="280" y="42"/>
                    <a:pt x="278" y="41"/>
                  </a:cubicBezTo>
                  <a:cubicBezTo>
                    <a:pt x="279" y="45"/>
                    <a:pt x="274" y="46"/>
                    <a:pt x="276" y="48"/>
                  </a:cubicBezTo>
                  <a:cubicBezTo>
                    <a:pt x="294" y="37"/>
                    <a:pt x="317" y="28"/>
                    <a:pt x="327" y="12"/>
                  </a:cubicBezTo>
                  <a:cubicBezTo>
                    <a:pt x="315" y="25"/>
                    <a:pt x="297" y="31"/>
                    <a:pt x="284" y="42"/>
                  </a:cubicBezTo>
                  <a:close/>
                  <a:moveTo>
                    <a:pt x="339" y="13"/>
                  </a:moveTo>
                  <a:cubicBezTo>
                    <a:pt x="304" y="38"/>
                    <a:pt x="290" y="87"/>
                    <a:pt x="274" y="134"/>
                  </a:cubicBezTo>
                  <a:cubicBezTo>
                    <a:pt x="281" y="139"/>
                    <a:pt x="296" y="136"/>
                    <a:pt x="303" y="133"/>
                  </a:cubicBezTo>
                  <a:cubicBezTo>
                    <a:pt x="308" y="122"/>
                    <a:pt x="311" y="105"/>
                    <a:pt x="324" y="105"/>
                  </a:cubicBezTo>
                  <a:cubicBezTo>
                    <a:pt x="328" y="105"/>
                    <a:pt x="331" y="108"/>
                    <a:pt x="337" y="110"/>
                  </a:cubicBezTo>
                  <a:cubicBezTo>
                    <a:pt x="338" y="125"/>
                    <a:pt x="349" y="142"/>
                    <a:pt x="365" y="134"/>
                  </a:cubicBezTo>
                  <a:cubicBezTo>
                    <a:pt x="371" y="118"/>
                    <a:pt x="363" y="106"/>
                    <a:pt x="364" y="88"/>
                  </a:cubicBezTo>
                  <a:cubicBezTo>
                    <a:pt x="363" y="86"/>
                    <a:pt x="360" y="86"/>
                    <a:pt x="360" y="83"/>
                  </a:cubicBezTo>
                  <a:cubicBezTo>
                    <a:pt x="361" y="81"/>
                    <a:pt x="362" y="79"/>
                    <a:pt x="362" y="76"/>
                  </a:cubicBezTo>
                  <a:cubicBezTo>
                    <a:pt x="360" y="75"/>
                    <a:pt x="359" y="73"/>
                    <a:pt x="358" y="71"/>
                  </a:cubicBezTo>
                  <a:cubicBezTo>
                    <a:pt x="362" y="64"/>
                    <a:pt x="357" y="60"/>
                    <a:pt x="359" y="53"/>
                  </a:cubicBezTo>
                  <a:cubicBezTo>
                    <a:pt x="357" y="53"/>
                    <a:pt x="351" y="55"/>
                    <a:pt x="350" y="51"/>
                  </a:cubicBezTo>
                  <a:cubicBezTo>
                    <a:pt x="350" y="46"/>
                    <a:pt x="356" y="46"/>
                    <a:pt x="358" y="43"/>
                  </a:cubicBezTo>
                  <a:cubicBezTo>
                    <a:pt x="354" y="31"/>
                    <a:pt x="355" y="15"/>
                    <a:pt x="339" y="13"/>
                  </a:cubicBezTo>
                  <a:close/>
                  <a:moveTo>
                    <a:pt x="364" y="38"/>
                  </a:moveTo>
                  <a:cubicBezTo>
                    <a:pt x="367" y="38"/>
                    <a:pt x="372" y="35"/>
                    <a:pt x="376" y="32"/>
                  </a:cubicBezTo>
                  <a:cubicBezTo>
                    <a:pt x="380" y="29"/>
                    <a:pt x="383" y="24"/>
                    <a:pt x="387" y="22"/>
                  </a:cubicBezTo>
                  <a:cubicBezTo>
                    <a:pt x="386" y="20"/>
                    <a:pt x="391" y="18"/>
                    <a:pt x="388" y="17"/>
                  </a:cubicBezTo>
                  <a:cubicBezTo>
                    <a:pt x="380" y="24"/>
                    <a:pt x="371" y="30"/>
                    <a:pt x="364" y="38"/>
                  </a:cubicBezTo>
                  <a:close/>
                  <a:moveTo>
                    <a:pt x="427" y="38"/>
                  </a:moveTo>
                  <a:cubicBezTo>
                    <a:pt x="432" y="41"/>
                    <a:pt x="437" y="35"/>
                    <a:pt x="440" y="32"/>
                  </a:cubicBezTo>
                  <a:cubicBezTo>
                    <a:pt x="442" y="32"/>
                    <a:pt x="446" y="33"/>
                    <a:pt x="444" y="30"/>
                  </a:cubicBezTo>
                  <a:cubicBezTo>
                    <a:pt x="439" y="33"/>
                    <a:pt x="432" y="34"/>
                    <a:pt x="427" y="38"/>
                  </a:cubicBezTo>
                  <a:close/>
                  <a:moveTo>
                    <a:pt x="210" y="100"/>
                  </a:moveTo>
                  <a:cubicBezTo>
                    <a:pt x="215" y="72"/>
                    <a:pt x="221" y="40"/>
                    <a:pt x="230" y="18"/>
                  </a:cubicBezTo>
                  <a:cubicBezTo>
                    <a:pt x="220" y="16"/>
                    <a:pt x="208" y="19"/>
                    <a:pt x="199" y="21"/>
                  </a:cubicBezTo>
                  <a:cubicBezTo>
                    <a:pt x="195" y="31"/>
                    <a:pt x="194" y="42"/>
                    <a:pt x="191" y="54"/>
                  </a:cubicBezTo>
                  <a:cubicBezTo>
                    <a:pt x="190" y="58"/>
                    <a:pt x="187" y="62"/>
                    <a:pt x="186" y="67"/>
                  </a:cubicBezTo>
                  <a:cubicBezTo>
                    <a:pt x="185" y="73"/>
                    <a:pt x="186" y="81"/>
                    <a:pt x="185" y="88"/>
                  </a:cubicBezTo>
                  <a:cubicBezTo>
                    <a:pt x="182" y="99"/>
                    <a:pt x="176" y="110"/>
                    <a:pt x="174" y="122"/>
                  </a:cubicBezTo>
                  <a:cubicBezTo>
                    <a:pt x="172" y="129"/>
                    <a:pt x="173" y="138"/>
                    <a:pt x="172" y="145"/>
                  </a:cubicBezTo>
                  <a:cubicBezTo>
                    <a:pt x="203" y="143"/>
                    <a:pt x="233" y="139"/>
                    <a:pt x="263" y="135"/>
                  </a:cubicBezTo>
                  <a:cubicBezTo>
                    <a:pt x="269" y="128"/>
                    <a:pt x="272" y="117"/>
                    <a:pt x="276" y="108"/>
                  </a:cubicBezTo>
                  <a:cubicBezTo>
                    <a:pt x="262" y="108"/>
                    <a:pt x="245" y="109"/>
                    <a:pt x="234" y="110"/>
                  </a:cubicBezTo>
                  <a:cubicBezTo>
                    <a:pt x="228" y="111"/>
                    <a:pt x="224" y="110"/>
                    <a:pt x="219" y="111"/>
                  </a:cubicBezTo>
                  <a:cubicBezTo>
                    <a:pt x="214" y="111"/>
                    <a:pt x="206" y="116"/>
                    <a:pt x="205" y="108"/>
                  </a:cubicBezTo>
                  <a:cubicBezTo>
                    <a:pt x="203" y="104"/>
                    <a:pt x="210" y="105"/>
                    <a:pt x="210" y="100"/>
                  </a:cubicBezTo>
                  <a:close/>
                  <a:moveTo>
                    <a:pt x="366" y="46"/>
                  </a:moveTo>
                  <a:cubicBezTo>
                    <a:pt x="365" y="46"/>
                    <a:pt x="367" y="50"/>
                    <a:pt x="366" y="52"/>
                  </a:cubicBezTo>
                  <a:cubicBezTo>
                    <a:pt x="371" y="49"/>
                    <a:pt x="384" y="44"/>
                    <a:pt x="386" y="37"/>
                  </a:cubicBezTo>
                  <a:cubicBezTo>
                    <a:pt x="386" y="36"/>
                    <a:pt x="388" y="32"/>
                    <a:pt x="385" y="32"/>
                  </a:cubicBezTo>
                  <a:cubicBezTo>
                    <a:pt x="380" y="38"/>
                    <a:pt x="371" y="39"/>
                    <a:pt x="366" y="46"/>
                  </a:cubicBezTo>
                  <a:close/>
                  <a:moveTo>
                    <a:pt x="189" y="24"/>
                  </a:moveTo>
                  <a:cubicBezTo>
                    <a:pt x="182" y="29"/>
                    <a:pt x="172" y="30"/>
                    <a:pt x="169" y="39"/>
                  </a:cubicBezTo>
                  <a:cubicBezTo>
                    <a:pt x="177" y="36"/>
                    <a:pt x="184" y="31"/>
                    <a:pt x="191" y="26"/>
                  </a:cubicBezTo>
                  <a:cubicBezTo>
                    <a:pt x="191" y="24"/>
                    <a:pt x="190" y="23"/>
                    <a:pt x="189" y="24"/>
                  </a:cubicBezTo>
                  <a:close/>
                  <a:moveTo>
                    <a:pt x="129" y="28"/>
                  </a:moveTo>
                  <a:cubicBezTo>
                    <a:pt x="116" y="16"/>
                    <a:pt x="88" y="19"/>
                    <a:pt x="73" y="25"/>
                  </a:cubicBezTo>
                  <a:cubicBezTo>
                    <a:pt x="64" y="66"/>
                    <a:pt x="53" y="103"/>
                    <a:pt x="43" y="141"/>
                  </a:cubicBezTo>
                  <a:cubicBezTo>
                    <a:pt x="48" y="142"/>
                    <a:pt x="47" y="146"/>
                    <a:pt x="46" y="150"/>
                  </a:cubicBezTo>
                  <a:cubicBezTo>
                    <a:pt x="61" y="149"/>
                    <a:pt x="82" y="146"/>
                    <a:pt x="102" y="146"/>
                  </a:cubicBezTo>
                  <a:cubicBezTo>
                    <a:pt x="121" y="145"/>
                    <a:pt x="140" y="143"/>
                    <a:pt x="153" y="135"/>
                  </a:cubicBezTo>
                  <a:cubicBezTo>
                    <a:pt x="154" y="134"/>
                    <a:pt x="155" y="131"/>
                    <a:pt x="157" y="130"/>
                  </a:cubicBezTo>
                  <a:cubicBezTo>
                    <a:pt x="159" y="128"/>
                    <a:pt x="162" y="128"/>
                    <a:pt x="163" y="126"/>
                  </a:cubicBezTo>
                  <a:cubicBezTo>
                    <a:pt x="166" y="123"/>
                    <a:pt x="169" y="114"/>
                    <a:pt x="170" y="107"/>
                  </a:cubicBezTo>
                  <a:cubicBezTo>
                    <a:pt x="173" y="91"/>
                    <a:pt x="167" y="86"/>
                    <a:pt x="161" y="77"/>
                  </a:cubicBezTo>
                  <a:cubicBezTo>
                    <a:pt x="159" y="76"/>
                    <a:pt x="159" y="78"/>
                    <a:pt x="156" y="78"/>
                  </a:cubicBezTo>
                  <a:cubicBezTo>
                    <a:pt x="152" y="69"/>
                    <a:pt x="141" y="65"/>
                    <a:pt x="130" y="66"/>
                  </a:cubicBezTo>
                  <a:cubicBezTo>
                    <a:pt x="122" y="66"/>
                    <a:pt x="116" y="73"/>
                    <a:pt x="110" y="71"/>
                  </a:cubicBezTo>
                  <a:cubicBezTo>
                    <a:pt x="111" y="68"/>
                    <a:pt x="107" y="69"/>
                    <a:pt x="108" y="65"/>
                  </a:cubicBezTo>
                  <a:cubicBezTo>
                    <a:pt x="121" y="60"/>
                    <a:pt x="136" y="47"/>
                    <a:pt x="129" y="28"/>
                  </a:cubicBezTo>
                  <a:close/>
                  <a:moveTo>
                    <a:pt x="270" y="66"/>
                  </a:moveTo>
                  <a:cubicBezTo>
                    <a:pt x="281" y="56"/>
                    <a:pt x="302" y="53"/>
                    <a:pt x="305" y="38"/>
                  </a:cubicBezTo>
                  <a:cubicBezTo>
                    <a:pt x="294" y="48"/>
                    <a:pt x="270" y="49"/>
                    <a:pt x="270" y="66"/>
                  </a:cubicBezTo>
                  <a:close/>
                  <a:moveTo>
                    <a:pt x="367" y="62"/>
                  </a:moveTo>
                  <a:cubicBezTo>
                    <a:pt x="370" y="64"/>
                    <a:pt x="372" y="60"/>
                    <a:pt x="375" y="58"/>
                  </a:cubicBezTo>
                  <a:cubicBezTo>
                    <a:pt x="378" y="56"/>
                    <a:pt x="383" y="54"/>
                    <a:pt x="385" y="50"/>
                  </a:cubicBezTo>
                  <a:cubicBezTo>
                    <a:pt x="385" y="49"/>
                    <a:pt x="385" y="48"/>
                    <a:pt x="384" y="48"/>
                  </a:cubicBezTo>
                  <a:cubicBezTo>
                    <a:pt x="379" y="54"/>
                    <a:pt x="370" y="54"/>
                    <a:pt x="367" y="62"/>
                  </a:cubicBezTo>
                  <a:close/>
                  <a:moveTo>
                    <a:pt x="37" y="47"/>
                  </a:moveTo>
                  <a:cubicBezTo>
                    <a:pt x="36" y="48"/>
                    <a:pt x="32" y="48"/>
                    <a:pt x="34" y="50"/>
                  </a:cubicBezTo>
                  <a:cubicBezTo>
                    <a:pt x="43" y="42"/>
                    <a:pt x="53" y="36"/>
                    <a:pt x="62" y="29"/>
                  </a:cubicBezTo>
                  <a:cubicBezTo>
                    <a:pt x="63" y="29"/>
                    <a:pt x="63" y="30"/>
                    <a:pt x="65" y="30"/>
                  </a:cubicBezTo>
                  <a:cubicBezTo>
                    <a:pt x="65" y="28"/>
                    <a:pt x="68" y="25"/>
                    <a:pt x="66" y="23"/>
                  </a:cubicBezTo>
                  <a:cubicBezTo>
                    <a:pt x="56" y="30"/>
                    <a:pt x="44" y="38"/>
                    <a:pt x="37" y="47"/>
                  </a:cubicBezTo>
                  <a:close/>
                  <a:moveTo>
                    <a:pt x="165" y="55"/>
                  </a:moveTo>
                  <a:cubicBezTo>
                    <a:pt x="173" y="53"/>
                    <a:pt x="177" y="46"/>
                    <a:pt x="185" y="44"/>
                  </a:cubicBezTo>
                  <a:cubicBezTo>
                    <a:pt x="184" y="40"/>
                    <a:pt x="188" y="38"/>
                    <a:pt x="186" y="37"/>
                  </a:cubicBezTo>
                  <a:cubicBezTo>
                    <a:pt x="179" y="43"/>
                    <a:pt x="168" y="44"/>
                    <a:pt x="165" y="55"/>
                  </a:cubicBezTo>
                  <a:close/>
                  <a:moveTo>
                    <a:pt x="369" y="68"/>
                  </a:moveTo>
                  <a:cubicBezTo>
                    <a:pt x="370" y="70"/>
                    <a:pt x="367" y="74"/>
                    <a:pt x="370" y="75"/>
                  </a:cubicBezTo>
                  <a:cubicBezTo>
                    <a:pt x="373" y="69"/>
                    <a:pt x="382" y="70"/>
                    <a:pt x="383" y="62"/>
                  </a:cubicBezTo>
                  <a:cubicBezTo>
                    <a:pt x="379" y="61"/>
                    <a:pt x="373" y="66"/>
                    <a:pt x="369" y="68"/>
                  </a:cubicBezTo>
                  <a:close/>
                  <a:moveTo>
                    <a:pt x="32" y="62"/>
                  </a:moveTo>
                  <a:cubicBezTo>
                    <a:pt x="37" y="62"/>
                    <a:pt x="43" y="57"/>
                    <a:pt x="48" y="53"/>
                  </a:cubicBezTo>
                  <a:cubicBezTo>
                    <a:pt x="53" y="48"/>
                    <a:pt x="59" y="43"/>
                    <a:pt x="62" y="38"/>
                  </a:cubicBezTo>
                  <a:cubicBezTo>
                    <a:pt x="63" y="38"/>
                    <a:pt x="63" y="37"/>
                    <a:pt x="62" y="37"/>
                  </a:cubicBezTo>
                  <a:cubicBezTo>
                    <a:pt x="51" y="45"/>
                    <a:pt x="40" y="52"/>
                    <a:pt x="32" y="62"/>
                  </a:cubicBezTo>
                  <a:close/>
                  <a:moveTo>
                    <a:pt x="265" y="77"/>
                  </a:moveTo>
                  <a:cubicBezTo>
                    <a:pt x="274" y="74"/>
                    <a:pt x="290" y="72"/>
                    <a:pt x="294" y="60"/>
                  </a:cubicBezTo>
                  <a:cubicBezTo>
                    <a:pt x="285" y="63"/>
                    <a:pt x="277" y="66"/>
                    <a:pt x="273" y="74"/>
                  </a:cubicBezTo>
                  <a:cubicBezTo>
                    <a:pt x="271" y="76"/>
                    <a:pt x="265" y="72"/>
                    <a:pt x="265" y="77"/>
                  </a:cubicBezTo>
                  <a:close/>
                  <a:moveTo>
                    <a:pt x="165" y="67"/>
                  </a:moveTo>
                  <a:cubicBezTo>
                    <a:pt x="171" y="65"/>
                    <a:pt x="173" y="59"/>
                    <a:pt x="182" y="61"/>
                  </a:cubicBezTo>
                  <a:cubicBezTo>
                    <a:pt x="183" y="57"/>
                    <a:pt x="180" y="56"/>
                    <a:pt x="182" y="54"/>
                  </a:cubicBezTo>
                  <a:cubicBezTo>
                    <a:pt x="176" y="56"/>
                    <a:pt x="165" y="60"/>
                    <a:pt x="165" y="67"/>
                  </a:cubicBezTo>
                  <a:close/>
                  <a:moveTo>
                    <a:pt x="410" y="85"/>
                  </a:moveTo>
                  <a:cubicBezTo>
                    <a:pt x="416" y="83"/>
                    <a:pt x="422" y="81"/>
                    <a:pt x="426" y="77"/>
                  </a:cubicBezTo>
                  <a:cubicBezTo>
                    <a:pt x="419" y="77"/>
                    <a:pt x="413" y="79"/>
                    <a:pt x="410" y="85"/>
                  </a:cubicBezTo>
                  <a:close/>
                  <a:moveTo>
                    <a:pt x="370" y="80"/>
                  </a:moveTo>
                  <a:cubicBezTo>
                    <a:pt x="370" y="84"/>
                    <a:pt x="370" y="83"/>
                    <a:pt x="371" y="86"/>
                  </a:cubicBezTo>
                  <a:cubicBezTo>
                    <a:pt x="375" y="84"/>
                    <a:pt x="382" y="81"/>
                    <a:pt x="379" y="75"/>
                  </a:cubicBezTo>
                  <a:cubicBezTo>
                    <a:pt x="377" y="77"/>
                    <a:pt x="374" y="79"/>
                    <a:pt x="370" y="80"/>
                  </a:cubicBezTo>
                  <a:close/>
                  <a:moveTo>
                    <a:pt x="406" y="99"/>
                  </a:moveTo>
                  <a:cubicBezTo>
                    <a:pt x="415" y="95"/>
                    <a:pt x="421" y="90"/>
                    <a:pt x="429" y="86"/>
                  </a:cubicBezTo>
                  <a:cubicBezTo>
                    <a:pt x="431" y="86"/>
                    <a:pt x="431" y="87"/>
                    <a:pt x="432" y="88"/>
                  </a:cubicBezTo>
                  <a:cubicBezTo>
                    <a:pt x="432" y="85"/>
                    <a:pt x="435" y="82"/>
                    <a:pt x="433" y="80"/>
                  </a:cubicBezTo>
                  <a:cubicBezTo>
                    <a:pt x="424" y="86"/>
                    <a:pt x="412" y="89"/>
                    <a:pt x="406" y="99"/>
                  </a:cubicBezTo>
                  <a:close/>
                  <a:moveTo>
                    <a:pt x="30" y="74"/>
                  </a:moveTo>
                  <a:cubicBezTo>
                    <a:pt x="29" y="74"/>
                    <a:pt x="26" y="77"/>
                    <a:pt x="28" y="78"/>
                  </a:cubicBezTo>
                  <a:cubicBezTo>
                    <a:pt x="30" y="75"/>
                    <a:pt x="33" y="73"/>
                    <a:pt x="36" y="72"/>
                  </a:cubicBezTo>
                  <a:cubicBezTo>
                    <a:pt x="43" y="67"/>
                    <a:pt x="49" y="62"/>
                    <a:pt x="57" y="58"/>
                  </a:cubicBezTo>
                  <a:cubicBezTo>
                    <a:pt x="57" y="55"/>
                    <a:pt x="60" y="56"/>
                    <a:pt x="59" y="52"/>
                  </a:cubicBezTo>
                  <a:cubicBezTo>
                    <a:pt x="48" y="57"/>
                    <a:pt x="40" y="67"/>
                    <a:pt x="30" y="74"/>
                  </a:cubicBezTo>
                  <a:close/>
                  <a:moveTo>
                    <a:pt x="167" y="74"/>
                  </a:moveTo>
                  <a:cubicBezTo>
                    <a:pt x="172" y="78"/>
                    <a:pt x="183" y="69"/>
                    <a:pt x="179" y="66"/>
                  </a:cubicBezTo>
                  <a:cubicBezTo>
                    <a:pt x="176" y="70"/>
                    <a:pt x="171" y="71"/>
                    <a:pt x="167" y="74"/>
                  </a:cubicBezTo>
                  <a:close/>
                  <a:moveTo>
                    <a:pt x="268" y="85"/>
                  </a:moveTo>
                  <a:cubicBezTo>
                    <a:pt x="275" y="84"/>
                    <a:pt x="286" y="82"/>
                    <a:pt x="286" y="75"/>
                  </a:cubicBezTo>
                  <a:cubicBezTo>
                    <a:pt x="281" y="80"/>
                    <a:pt x="271" y="79"/>
                    <a:pt x="268" y="85"/>
                  </a:cubicBezTo>
                  <a:close/>
                  <a:moveTo>
                    <a:pt x="404" y="109"/>
                  </a:moveTo>
                  <a:cubicBezTo>
                    <a:pt x="414" y="106"/>
                    <a:pt x="422" y="101"/>
                    <a:pt x="430" y="96"/>
                  </a:cubicBezTo>
                  <a:cubicBezTo>
                    <a:pt x="429" y="93"/>
                    <a:pt x="434" y="91"/>
                    <a:pt x="430" y="90"/>
                  </a:cubicBezTo>
                  <a:cubicBezTo>
                    <a:pt x="424" y="100"/>
                    <a:pt x="410" y="100"/>
                    <a:pt x="404" y="109"/>
                  </a:cubicBezTo>
                  <a:close/>
                  <a:moveTo>
                    <a:pt x="371" y="93"/>
                  </a:moveTo>
                  <a:cubicBezTo>
                    <a:pt x="372" y="98"/>
                    <a:pt x="372" y="104"/>
                    <a:pt x="374" y="108"/>
                  </a:cubicBezTo>
                  <a:cubicBezTo>
                    <a:pt x="375" y="103"/>
                    <a:pt x="376" y="102"/>
                    <a:pt x="374" y="97"/>
                  </a:cubicBezTo>
                  <a:cubicBezTo>
                    <a:pt x="376" y="97"/>
                    <a:pt x="380" y="90"/>
                    <a:pt x="376" y="90"/>
                  </a:cubicBezTo>
                  <a:cubicBezTo>
                    <a:pt x="375" y="92"/>
                    <a:pt x="372" y="92"/>
                    <a:pt x="371" y="93"/>
                  </a:cubicBezTo>
                  <a:close/>
                  <a:moveTo>
                    <a:pt x="31" y="86"/>
                  </a:moveTo>
                  <a:cubicBezTo>
                    <a:pt x="27" y="86"/>
                    <a:pt x="25" y="87"/>
                    <a:pt x="24" y="90"/>
                  </a:cubicBezTo>
                  <a:cubicBezTo>
                    <a:pt x="32" y="86"/>
                    <a:pt x="41" y="83"/>
                    <a:pt x="45" y="75"/>
                  </a:cubicBezTo>
                  <a:cubicBezTo>
                    <a:pt x="51" y="76"/>
                    <a:pt x="52" y="71"/>
                    <a:pt x="56" y="70"/>
                  </a:cubicBezTo>
                  <a:cubicBezTo>
                    <a:pt x="53" y="69"/>
                    <a:pt x="59" y="65"/>
                    <a:pt x="54" y="66"/>
                  </a:cubicBezTo>
                  <a:cubicBezTo>
                    <a:pt x="46" y="72"/>
                    <a:pt x="37" y="77"/>
                    <a:pt x="31" y="86"/>
                  </a:cubicBezTo>
                  <a:close/>
                  <a:moveTo>
                    <a:pt x="263" y="98"/>
                  </a:moveTo>
                  <a:cubicBezTo>
                    <a:pt x="266" y="96"/>
                    <a:pt x="269" y="93"/>
                    <a:pt x="275" y="93"/>
                  </a:cubicBezTo>
                  <a:cubicBezTo>
                    <a:pt x="275" y="90"/>
                    <a:pt x="286" y="89"/>
                    <a:pt x="281" y="87"/>
                  </a:cubicBezTo>
                  <a:cubicBezTo>
                    <a:pt x="276" y="91"/>
                    <a:pt x="263" y="92"/>
                    <a:pt x="263" y="98"/>
                  </a:cubicBezTo>
                  <a:close/>
                  <a:moveTo>
                    <a:pt x="177" y="86"/>
                  </a:moveTo>
                  <a:cubicBezTo>
                    <a:pt x="176" y="82"/>
                    <a:pt x="180" y="80"/>
                    <a:pt x="177" y="79"/>
                  </a:cubicBezTo>
                  <a:cubicBezTo>
                    <a:pt x="174" y="81"/>
                    <a:pt x="174" y="85"/>
                    <a:pt x="177" y="86"/>
                  </a:cubicBezTo>
                  <a:close/>
                  <a:moveTo>
                    <a:pt x="405" y="115"/>
                  </a:moveTo>
                  <a:cubicBezTo>
                    <a:pt x="405" y="119"/>
                    <a:pt x="403" y="119"/>
                    <a:pt x="403" y="122"/>
                  </a:cubicBezTo>
                  <a:cubicBezTo>
                    <a:pt x="410" y="120"/>
                    <a:pt x="413" y="114"/>
                    <a:pt x="422" y="115"/>
                  </a:cubicBezTo>
                  <a:cubicBezTo>
                    <a:pt x="423" y="112"/>
                    <a:pt x="425" y="110"/>
                    <a:pt x="426" y="106"/>
                  </a:cubicBezTo>
                  <a:cubicBezTo>
                    <a:pt x="418" y="108"/>
                    <a:pt x="412" y="113"/>
                    <a:pt x="405" y="115"/>
                  </a:cubicBezTo>
                  <a:close/>
                  <a:moveTo>
                    <a:pt x="272" y="101"/>
                  </a:moveTo>
                  <a:cubicBezTo>
                    <a:pt x="275" y="101"/>
                    <a:pt x="278" y="100"/>
                    <a:pt x="278" y="97"/>
                  </a:cubicBezTo>
                  <a:cubicBezTo>
                    <a:pt x="275" y="97"/>
                    <a:pt x="273" y="99"/>
                    <a:pt x="272" y="101"/>
                  </a:cubicBezTo>
                  <a:close/>
                  <a:moveTo>
                    <a:pt x="29" y="95"/>
                  </a:moveTo>
                  <a:cubicBezTo>
                    <a:pt x="29" y="102"/>
                    <a:pt x="21" y="100"/>
                    <a:pt x="21" y="107"/>
                  </a:cubicBezTo>
                  <a:cubicBezTo>
                    <a:pt x="30" y="103"/>
                    <a:pt x="42" y="93"/>
                    <a:pt x="52" y="87"/>
                  </a:cubicBezTo>
                  <a:cubicBezTo>
                    <a:pt x="51" y="84"/>
                    <a:pt x="55" y="81"/>
                    <a:pt x="52" y="80"/>
                  </a:cubicBezTo>
                  <a:cubicBezTo>
                    <a:pt x="44" y="85"/>
                    <a:pt x="38" y="91"/>
                    <a:pt x="29" y="95"/>
                  </a:cubicBezTo>
                  <a:close/>
                  <a:moveTo>
                    <a:pt x="403" y="130"/>
                  </a:moveTo>
                  <a:cubicBezTo>
                    <a:pt x="409" y="130"/>
                    <a:pt x="412" y="122"/>
                    <a:pt x="419" y="126"/>
                  </a:cubicBezTo>
                  <a:cubicBezTo>
                    <a:pt x="418" y="123"/>
                    <a:pt x="424" y="120"/>
                    <a:pt x="420" y="119"/>
                  </a:cubicBezTo>
                  <a:cubicBezTo>
                    <a:pt x="416" y="125"/>
                    <a:pt x="407" y="124"/>
                    <a:pt x="403" y="130"/>
                  </a:cubicBezTo>
                  <a:close/>
                  <a:moveTo>
                    <a:pt x="26" y="113"/>
                  </a:moveTo>
                  <a:cubicBezTo>
                    <a:pt x="30" y="112"/>
                    <a:pt x="36" y="109"/>
                    <a:pt x="39" y="107"/>
                  </a:cubicBezTo>
                  <a:cubicBezTo>
                    <a:pt x="42" y="105"/>
                    <a:pt x="50" y="99"/>
                    <a:pt x="47" y="97"/>
                  </a:cubicBezTo>
                  <a:cubicBezTo>
                    <a:pt x="41" y="103"/>
                    <a:pt x="31" y="105"/>
                    <a:pt x="26" y="113"/>
                  </a:cubicBezTo>
                  <a:close/>
                  <a:moveTo>
                    <a:pt x="410" y="134"/>
                  </a:moveTo>
                  <a:cubicBezTo>
                    <a:pt x="412" y="135"/>
                    <a:pt x="414" y="136"/>
                    <a:pt x="418" y="136"/>
                  </a:cubicBezTo>
                  <a:cubicBezTo>
                    <a:pt x="420" y="134"/>
                    <a:pt x="417" y="132"/>
                    <a:pt x="419" y="130"/>
                  </a:cubicBezTo>
                  <a:cubicBezTo>
                    <a:pt x="415" y="130"/>
                    <a:pt x="414" y="133"/>
                    <a:pt x="410" y="134"/>
                  </a:cubicBezTo>
                  <a:close/>
                  <a:moveTo>
                    <a:pt x="22" y="128"/>
                  </a:moveTo>
                  <a:cubicBezTo>
                    <a:pt x="29" y="122"/>
                    <a:pt x="43" y="119"/>
                    <a:pt x="44" y="110"/>
                  </a:cubicBezTo>
                  <a:cubicBezTo>
                    <a:pt x="38" y="117"/>
                    <a:pt x="22" y="117"/>
                    <a:pt x="22" y="128"/>
                  </a:cubicBezTo>
                  <a:close/>
                  <a:moveTo>
                    <a:pt x="19" y="119"/>
                  </a:moveTo>
                  <a:cubicBezTo>
                    <a:pt x="20" y="117"/>
                    <a:pt x="22" y="118"/>
                    <a:pt x="22" y="116"/>
                  </a:cubicBezTo>
                  <a:cubicBezTo>
                    <a:pt x="20" y="114"/>
                    <a:pt x="16" y="117"/>
                    <a:pt x="19" y="119"/>
                  </a:cubicBezTo>
                  <a:close/>
                  <a:moveTo>
                    <a:pt x="160" y="137"/>
                  </a:moveTo>
                  <a:cubicBezTo>
                    <a:pt x="163" y="136"/>
                    <a:pt x="165" y="136"/>
                    <a:pt x="165" y="133"/>
                  </a:cubicBezTo>
                  <a:cubicBezTo>
                    <a:pt x="163" y="133"/>
                    <a:pt x="162" y="135"/>
                    <a:pt x="160" y="137"/>
                  </a:cubicBezTo>
                  <a:close/>
                  <a:moveTo>
                    <a:pt x="14" y="138"/>
                  </a:moveTo>
                  <a:cubicBezTo>
                    <a:pt x="14" y="142"/>
                    <a:pt x="12" y="142"/>
                    <a:pt x="12" y="146"/>
                  </a:cubicBezTo>
                  <a:cubicBezTo>
                    <a:pt x="20" y="141"/>
                    <a:pt x="41" y="136"/>
                    <a:pt x="40" y="124"/>
                  </a:cubicBezTo>
                  <a:cubicBezTo>
                    <a:pt x="32" y="129"/>
                    <a:pt x="23" y="134"/>
                    <a:pt x="14" y="138"/>
                  </a:cubicBezTo>
                  <a:close/>
                  <a:moveTo>
                    <a:pt x="16" y="132"/>
                  </a:moveTo>
                  <a:cubicBezTo>
                    <a:pt x="17" y="131"/>
                    <a:pt x="22" y="130"/>
                    <a:pt x="19" y="128"/>
                  </a:cubicBezTo>
                  <a:cubicBezTo>
                    <a:pt x="19" y="130"/>
                    <a:pt x="13" y="130"/>
                    <a:pt x="16" y="132"/>
                  </a:cubicBezTo>
                  <a:close/>
                  <a:moveTo>
                    <a:pt x="35" y="140"/>
                  </a:moveTo>
                  <a:cubicBezTo>
                    <a:pt x="29" y="145"/>
                    <a:pt x="19" y="146"/>
                    <a:pt x="15" y="154"/>
                  </a:cubicBezTo>
                  <a:cubicBezTo>
                    <a:pt x="23" y="153"/>
                    <a:pt x="29" y="151"/>
                    <a:pt x="35" y="149"/>
                  </a:cubicBezTo>
                  <a:cubicBezTo>
                    <a:pt x="34" y="145"/>
                    <a:pt x="39" y="141"/>
                    <a:pt x="35" y="140"/>
                  </a:cubicBezTo>
                  <a:close/>
                </a:path>
              </a:pathLst>
            </a:custGeom>
            <a:solidFill>
              <a:srgbClr val="F1AA25"/>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9079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7"/>
                                        </p:tgtEl>
                                      </p:cBhvr>
                                    </p:cmd>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6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63">
                                            <p:bg/>
                                          </p:spTgt>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186">
                                            <p:bg/>
                                          </p:spTgt>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182">
                                            <p:bg/>
                                          </p:spTgt>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13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151">
                                            <p:bg/>
                                          </p:spTgt>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201">
                                            <p:bg/>
                                          </p:spTgt>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76"/>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2">
                                            <p:bg/>
                                          </p:spTgt>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215">
                                            <p:bg/>
                                          </p:spTgt>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170">
                                            <p:bg/>
                                          </p:spTgt>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51">
                                            <p:bg/>
                                          </p:spTgt>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33">
                                            <p:bg/>
                                          </p:spTgt>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nodeType="afterEffect">
                                  <p:stCondLst>
                                    <p:cond delay="100"/>
                                  </p:stCondLst>
                                  <p:childTnLst>
                                    <p:set>
                                      <p:cBhvr>
                                        <p:cTn id="48" dur="1" fill="hold">
                                          <p:stCondLst>
                                            <p:cond delay="0"/>
                                          </p:stCondLst>
                                        </p:cTn>
                                        <p:tgtEl>
                                          <p:spTgt spid="39">
                                            <p:bg/>
                                          </p:spTgt>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nodeType="afterEffect">
                                  <p:stCondLst>
                                    <p:cond delay="100"/>
                                  </p:stCondLst>
                                  <p:childTnLst>
                                    <p:set>
                                      <p:cBhvr>
                                        <p:cTn id="51" dur="1" fill="hold">
                                          <p:stCondLst>
                                            <p:cond delay="0"/>
                                          </p:stCondLst>
                                        </p:cTn>
                                        <p:tgtEl>
                                          <p:spTgt spid="163">
                                            <p:bg/>
                                          </p:spTgt>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83"/>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139"/>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nodeType="afterEffect">
                                  <p:stCondLst>
                                    <p:cond delay="100"/>
                                  </p:stCondLst>
                                  <p:childTnLst>
                                    <p:set>
                                      <p:cBhvr>
                                        <p:cTn id="60" dur="1" fill="hold">
                                          <p:stCondLst>
                                            <p:cond delay="0"/>
                                          </p:stCondLst>
                                        </p:cTn>
                                        <p:tgtEl>
                                          <p:spTgt spid="57">
                                            <p:bg/>
                                          </p:spTgt>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86"/>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nodeType="afterEffect">
                                  <p:stCondLst>
                                    <p:cond delay="100"/>
                                  </p:stCondLst>
                                  <p:childTnLst>
                                    <p:set>
                                      <p:cBhvr>
                                        <p:cTn id="66" dur="1" fill="hold">
                                          <p:stCondLst>
                                            <p:cond delay="0"/>
                                          </p:stCondLst>
                                        </p:cTn>
                                        <p:tgtEl>
                                          <p:spTgt spid="193">
                                            <p:bg/>
                                          </p:spTgt>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89"/>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90"/>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nodeType="afterEffect">
                                  <p:stCondLst>
                                    <p:cond delay="100"/>
                                  </p:stCondLst>
                                  <p:childTnLst>
                                    <p:set>
                                      <p:cBhvr>
                                        <p:cTn id="75" dur="1" fill="hold">
                                          <p:stCondLst>
                                            <p:cond delay="0"/>
                                          </p:stCondLst>
                                        </p:cTn>
                                        <p:tgtEl>
                                          <p:spTgt spid="208">
                                            <p:bg/>
                                          </p:spTgt>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nodeType="afterEffect">
                                  <p:stCondLst>
                                    <p:cond delay="100"/>
                                  </p:stCondLst>
                                  <p:childTnLst>
                                    <p:set>
                                      <p:cBhvr>
                                        <p:cTn id="78" dur="1" fill="hold">
                                          <p:stCondLst>
                                            <p:cond delay="0"/>
                                          </p:stCondLst>
                                        </p:cTn>
                                        <p:tgtEl>
                                          <p:spTgt spid="175">
                                            <p:bg/>
                                          </p:spTgt>
                                        </p:tgtEl>
                                        <p:attrNameLst>
                                          <p:attrName>style.visibility</p:attrName>
                                        </p:attrNameLst>
                                      </p:cBhvr>
                                      <p:to>
                                        <p:strVal val="visible"/>
                                      </p:to>
                                    </p:set>
                                  </p:childTnLst>
                                </p:cTn>
                              </p:par>
                            </p:childTnLst>
                          </p:cTn>
                        </p:par>
                        <p:par>
                          <p:cTn id="79" fill="hold">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93"/>
                                        </p:tgtEl>
                                        <p:attrNameLst>
                                          <p:attrName>style.visibility</p:attrName>
                                        </p:attrNameLst>
                                      </p:cBhvr>
                                      <p:to>
                                        <p:strVal val="visible"/>
                                      </p:to>
                                    </p:set>
                                  </p:childTnLst>
                                </p:cTn>
                              </p:par>
                            </p:childTnLst>
                          </p:cTn>
                        </p:par>
                        <p:par>
                          <p:cTn id="82" fill="hold">
                            <p:stCondLst>
                              <p:cond delay="2500"/>
                            </p:stCondLst>
                            <p:childTnLst>
                              <p:par>
                                <p:cTn id="83" presetID="1" presetClass="entr" presetSubtype="0" fill="hold" nodeType="afterEffect">
                                  <p:stCondLst>
                                    <p:cond delay="100"/>
                                  </p:stCondLst>
                                  <p:childTnLst>
                                    <p:set>
                                      <p:cBhvr>
                                        <p:cTn id="84" dur="1" fill="hold">
                                          <p:stCondLst>
                                            <p:cond delay="0"/>
                                          </p:stCondLst>
                                        </p:cTn>
                                        <p:tgtEl>
                                          <p:spTgt spid="159">
                                            <p:bg/>
                                          </p:spTgt>
                                        </p:tgtEl>
                                        <p:attrNameLst>
                                          <p:attrName>style.visibility</p:attrName>
                                        </p:attrNameLst>
                                      </p:cBhvr>
                                      <p:to>
                                        <p:strVal val="visible"/>
                                      </p:to>
                                    </p:set>
                                  </p:childTnLst>
                                </p:cTn>
                              </p:par>
                            </p:childTnLst>
                          </p:cTn>
                        </p:par>
                        <p:par>
                          <p:cTn id="85" fill="hold">
                            <p:stCondLst>
                              <p:cond delay="2600"/>
                            </p:stCondLst>
                            <p:childTnLst>
                              <p:par>
                                <p:cTn id="86" presetID="1" presetClass="entr" presetSubtype="0" fill="hold" nodeType="afterEffect">
                                  <p:stCondLst>
                                    <p:cond delay="100"/>
                                  </p:stCondLst>
                                  <p:childTnLst>
                                    <p:set>
                                      <p:cBhvr>
                                        <p:cTn id="87" dur="1" fill="hold">
                                          <p:stCondLst>
                                            <p:cond delay="0"/>
                                          </p:stCondLst>
                                        </p:cTn>
                                        <p:tgtEl>
                                          <p:spTgt spid="60">
                                            <p:bg/>
                                          </p:spTgt>
                                        </p:tgtEl>
                                        <p:attrNameLst>
                                          <p:attrName>style.visibility</p:attrName>
                                        </p:attrNameLst>
                                      </p:cBhvr>
                                      <p:to>
                                        <p:strVal val="visible"/>
                                      </p:to>
                                    </p:set>
                                  </p:childTnLst>
                                </p:cTn>
                              </p:par>
                            </p:childTnLst>
                          </p:cTn>
                        </p:par>
                        <p:par>
                          <p:cTn id="88" fill="hold">
                            <p:stCondLst>
                              <p:cond delay="2700"/>
                            </p:stCondLst>
                            <p:childTnLst>
                              <p:par>
                                <p:cTn id="89" presetID="1" presetClass="entr" presetSubtype="0" fill="hold" nodeType="afterEffect">
                                  <p:stCondLst>
                                    <p:cond delay="100"/>
                                  </p:stCondLst>
                                  <p:childTnLst>
                                    <p:set>
                                      <p:cBhvr>
                                        <p:cTn id="90" dur="1" fill="hold">
                                          <p:stCondLst>
                                            <p:cond delay="0"/>
                                          </p:stCondLst>
                                        </p:cTn>
                                        <p:tgtEl>
                                          <p:spTgt spid="22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91" fill="hold" display="0">
                  <p:stCondLst>
                    <p:cond delay="indefinite"/>
                  </p:stCondLst>
                  <p:endCondLst>
                    <p:cond evt="onPrev" delay="0">
                      <p:tgtEl>
                        <p:sldTgt/>
                      </p:tgtEl>
                    </p:cond>
                    <p:cond evt="onStopAudio" delay="0">
                      <p:tgtEl>
                        <p:sldTgt/>
                      </p:tgtEl>
                    </p:cond>
                  </p:endCondLst>
                </p:cTn>
                <p:tgtEl>
                  <p:spTgt spid="97"/>
                </p:tgtEl>
              </p:cMediaNode>
            </p:audio>
          </p:childTnLst>
        </p:cTn>
      </p:par>
    </p:tnLst>
    <p:bldLst>
      <p:bldP spid="69" grpId="0"/>
      <p:bldP spid="76" grpId="0"/>
      <p:bldP spid="83" grpId="0"/>
      <p:bldP spid="86" grpId="0"/>
      <p:bldP spid="89" grpId="0"/>
      <p:bldP spid="90" grpId="0"/>
      <p:bldP spid="93" grpId="0"/>
      <p:bldP spid="138" grpId="0" animBg="1"/>
      <p:bldP spid="1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vasimpleservices.com/wp-content/uploads/2011/05/nike-just-do-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1" y="-753762"/>
            <a:ext cx="9428205" cy="94282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07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2700" y="647698"/>
            <a:ext cx="3200400" cy="2400301"/>
          </a:xfrm>
          <a:prstGeom prst="rect">
            <a:avLst/>
          </a:prstGeom>
          <a:ln w="53975" cap="sq">
            <a:solidFill>
              <a:schemeClr val="bg1"/>
            </a:solidFill>
            <a:miter lim="800000"/>
          </a:ln>
          <a:effectLst>
            <a:outerShdw blurRad="88900" dist="114300" dir="13800000" sx="101000" sy="101000" algn="br" rotWithShape="0">
              <a:prstClr val="black">
                <a:alpha val="40000"/>
              </a:prstClr>
            </a:outerShdw>
          </a:effectLst>
        </p:spPr>
      </p:pic>
      <p:cxnSp>
        <p:nvCxnSpPr>
          <p:cNvPr id="6" name="Straight Connector 5"/>
          <p:cNvCxnSpPr/>
          <p:nvPr/>
        </p:nvCxnSpPr>
        <p:spPr>
          <a:xfrm rot="5400000">
            <a:off x="3717132" y="1291731"/>
            <a:ext cx="257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186238" y="2635356"/>
            <a:ext cx="257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88265" y="956168"/>
            <a:ext cx="786004" cy="335563"/>
          </a:xfrm>
          <a:prstGeom prst="rect">
            <a:avLst/>
          </a:prstGeom>
          <a:noFill/>
        </p:spPr>
        <p:txBody>
          <a:bodyPr wrap="none" rtlCol="0">
            <a:noAutofit/>
          </a:bodyPr>
          <a:lstStyle/>
          <a:p>
            <a:pPr algn="ctr"/>
            <a:r>
              <a:rPr lang="en-US" sz="3200" b="1" dirty="0" smtClean="0">
                <a:solidFill>
                  <a:schemeClr val="bg1"/>
                </a:solidFill>
              </a:rPr>
              <a:t>kings</a:t>
            </a:r>
            <a:endParaRPr lang="en-US" sz="3200" b="1" dirty="0">
              <a:solidFill>
                <a:schemeClr val="bg1"/>
              </a:solidFill>
            </a:endParaRPr>
          </a:p>
        </p:txBody>
      </p:sp>
      <p:sp>
        <p:nvSpPr>
          <p:cNvPr id="9" name="TextBox 8"/>
          <p:cNvSpPr txBox="1"/>
          <p:nvPr/>
        </p:nvSpPr>
        <p:spPr>
          <a:xfrm>
            <a:off x="3750470" y="1680066"/>
            <a:ext cx="721350" cy="335563"/>
          </a:xfrm>
          <a:prstGeom prst="rect">
            <a:avLst/>
          </a:prstGeom>
          <a:noFill/>
        </p:spPr>
        <p:txBody>
          <a:bodyPr wrap="none" rtlCol="0">
            <a:noAutofit/>
          </a:bodyPr>
          <a:lstStyle/>
          <a:p>
            <a:pPr algn="ctr"/>
            <a:r>
              <a:rPr lang="en-US" sz="3200" b="1" dirty="0" smtClean="0">
                <a:solidFill>
                  <a:schemeClr val="bg1"/>
                </a:solidFill>
              </a:rPr>
              <a:t> infrastructure</a:t>
            </a:r>
            <a:endParaRPr lang="en-US" sz="3200" b="1" dirty="0">
              <a:solidFill>
                <a:schemeClr val="bg1"/>
              </a:solidFill>
            </a:endParaRPr>
          </a:p>
        </p:txBody>
      </p:sp>
      <p:sp>
        <p:nvSpPr>
          <p:cNvPr id="10" name="TextBox 9"/>
          <p:cNvSpPr txBox="1"/>
          <p:nvPr/>
        </p:nvSpPr>
        <p:spPr>
          <a:xfrm>
            <a:off x="4684937" y="2299793"/>
            <a:ext cx="749755" cy="335563"/>
          </a:xfrm>
          <a:prstGeom prst="rect">
            <a:avLst/>
          </a:prstGeom>
          <a:noFill/>
        </p:spPr>
        <p:txBody>
          <a:bodyPr wrap="none" rtlCol="0">
            <a:noAutofit/>
          </a:bodyPr>
          <a:lstStyle/>
          <a:p>
            <a:pPr algn="ctr"/>
            <a:r>
              <a:rPr lang="en-US" sz="3200" b="1" dirty="0" smtClean="0">
                <a:solidFill>
                  <a:schemeClr val="bg1"/>
                </a:solidFill>
              </a:rPr>
              <a:t>theme </a:t>
            </a:r>
            <a:endParaRPr lang="en-US" sz="3200" b="1" dirty="0">
              <a:solidFill>
                <a:schemeClr val="bg1"/>
              </a:solidFill>
            </a:endParaRPr>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48967" y="1123950"/>
            <a:ext cx="2320925" cy="5734050"/>
          </a:xfrm>
          <a:prstGeom prst="rect">
            <a:avLst/>
          </a:prstGeom>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187454" y="4146725"/>
            <a:ext cx="10807704" cy="6574688"/>
          </a:xfrm>
          <a:prstGeom prst="rect">
            <a:avLst/>
          </a:prstGeom>
          <a:effectLst>
            <a:softEdge rad="0"/>
          </a:effectLst>
        </p:spPr>
      </p:pic>
      <p:sp>
        <p:nvSpPr>
          <p:cNvPr id="5" name="Rectangle 4"/>
          <p:cNvSpPr/>
          <p:nvPr/>
        </p:nvSpPr>
        <p:spPr>
          <a:xfrm rot="19960237">
            <a:off x="393076" y="2892228"/>
            <a:ext cx="3331361" cy="923330"/>
          </a:xfrm>
          <a:prstGeom prst="rect">
            <a:avLst/>
          </a:prstGeom>
          <a:solidFill>
            <a:srgbClr val="FCEFB6"/>
          </a:solidFill>
          <a:ln>
            <a:solidFill>
              <a:schemeClr val="tx1"/>
            </a:solidFill>
          </a:ln>
          <a:effectLst>
            <a:softEdge rad="63500"/>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rgbClr val="002060"/>
                </a:solidFill>
                <a:effectLst>
                  <a:outerShdw blurRad="80000" dist="40000" dir="5040000" algn="tl">
                    <a:srgbClr val="000000">
                      <a:alpha val="30000"/>
                    </a:srgbClr>
                  </a:outerShdw>
                </a:effectLst>
              </a:rPr>
              <a:t>SUMMARY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fill="hold" nodeType="withEffect" p14:presetBounceEnd="7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0000">
                                          <p:cBhvr additive="base">
                                            <p:cTn id="7" dur="7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8" dur="7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ppt_x"/>
                                              </p:val>
                                            </p:tav>
                                            <p:tav tm="100000">
                                              <p:val>
                                                <p:strVal val="#ppt_x"/>
                                              </p:val>
                                            </p:tav>
                                          </p:tavLst>
                                        </p:anim>
                                        <p:anim calcmode="lin" valueType="num">
                                          <p:cBhvr additive="base">
                                            <p:cTn id="8" dur="7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0" name="Oval 9"/>
          <p:cNvSpPr/>
          <p:nvPr/>
        </p:nvSpPr>
        <p:spPr>
          <a:xfrm>
            <a:off x="855330" y="3009900"/>
            <a:ext cx="2069702" cy="241662"/>
          </a:xfrm>
          <a:prstGeom prst="ellipse">
            <a:avLst/>
          </a:prstGeom>
          <a:gradFill flip="none" rotWithShape="1">
            <a:gsLst>
              <a:gs pos="0">
                <a:sysClr val="windowText" lastClr="000000">
                  <a:lumMod val="90000"/>
                  <a:alpha val="62000"/>
                </a:sysClr>
              </a:gs>
              <a:gs pos="100000">
                <a:srgbClr val="08CFEE">
                  <a:tint val="23500"/>
                  <a:satMod val="160000"/>
                  <a:alpha val="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TextBox 6"/>
          <p:cNvSpPr txBox="1"/>
          <p:nvPr/>
        </p:nvSpPr>
        <p:spPr>
          <a:xfrm>
            <a:off x="2867979" y="2266677"/>
            <a:ext cx="2606098" cy="984885"/>
          </a:xfrm>
          <a:prstGeom prst="rect">
            <a:avLst/>
          </a:prstGeom>
          <a:noFill/>
        </p:spPr>
        <p:txBody>
          <a:bodyPr wrap="none" rtlCol="0">
            <a:spAutoFit/>
          </a:bodyPr>
          <a:lstStyle/>
          <a:p>
            <a:r>
              <a:rPr lang="en-US" sz="5800" b="1" dirty="0" smtClean="0">
                <a:solidFill>
                  <a:schemeClr val="bg1"/>
                </a:solidFill>
                <a:effectLst>
                  <a:outerShdw blurRad="76200" dist="76200" dir="6600000" algn="t" rotWithShape="0">
                    <a:prstClr val="black">
                      <a:alpha val="35000"/>
                    </a:prstClr>
                  </a:outerShdw>
                </a:effectLst>
                <a:latin typeface="Arial" pitchFamily="34" charset="0"/>
                <a:cs typeface="Arial" pitchFamily="34" charset="0"/>
              </a:rPr>
              <a:t>TREAT</a:t>
            </a:r>
            <a:endParaRPr lang="en-US" sz="5800" b="1" dirty="0">
              <a:solidFill>
                <a:schemeClr val="bg1"/>
              </a:solidFill>
              <a:effectLst>
                <a:outerShdw blurRad="76200" dist="76200" dir="6600000" algn="t" rotWithShape="0">
                  <a:prstClr val="black">
                    <a:alpha val="35000"/>
                  </a:prstClr>
                </a:outerShdw>
              </a:effectLst>
              <a:latin typeface="Arial" pitchFamily="34" charset="0"/>
              <a:cs typeface="Arial" pitchFamily="34" charset="0"/>
            </a:endParaRPr>
          </a:p>
        </p:txBody>
      </p:sp>
      <p:sp>
        <p:nvSpPr>
          <p:cNvPr id="8" name="TextBox 7"/>
          <p:cNvSpPr txBox="1"/>
          <p:nvPr/>
        </p:nvSpPr>
        <p:spPr>
          <a:xfrm>
            <a:off x="5451159" y="2266677"/>
            <a:ext cx="2332690" cy="984885"/>
          </a:xfrm>
          <a:prstGeom prst="rect">
            <a:avLst/>
          </a:prstGeom>
          <a:noFill/>
        </p:spPr>
        <p:txBody>
          <a:bodyPr wrap="none" rtlCol="0">
            <a:spAutoFit/>
          </a:bodyPr>
          <a:lstStyle/>
          <a:p>
            <a:r>
              <a:rPr lang="en-US" sz="5800" b="1" dirty="0" smtClean="0">
                <a:solidFill>
                  <a:schemeClr val="bg1"/>
                </a:solidFill>
                <a:effectLst>
                  <a:outerShdw blurRad="76200" dist="76200" dir="6600000" algn="t" rotWithShape="0">
                    <a:prstClr val="black">
                      <a:alpha val="35000"/>
                    </a:prstClr>
                  </a:outerShdw>
                </a:effectLst>
                <a:latin typeface="Arial" pitchFamily="34" charset="0"/>
                <a:cs typeface="Arial" pitchFamily="34" charset="0"/>
              </a:rPr>
              <a:t>YOUR</a:t>
            </a:r>
            <a:endParaRPr lang="en-US" sz="5800" b="1" dirty="0">
              <a:solidFill>
                <a:schemeClr val="bg1"/>
              </a:solidFill>
              <a:effectLst>
                <a:outerShdw blurRad="76200" dist="76200" dir="6600000" algn="t" rotWithShape="0">
                  <a:prstClr val="black">
                    <a:alpha val="35000"/>
                  </a:prstClr>
                </a:outerShdw>
              </a:effectLst>
              <a:latin typeface="Arial" pitchFamily="34" charset="0"/>
              <a:cs typeface="Arial" pitchFamily="34" charset="0"/>
            </a:endParaRPr>
          </a:p>
        </p:txBody>
      </p:sp>
      <p:sp>
        <p:nvSpPr>
          <p:cNvPr id="9" name="TextBox 8"/>
          <p:cNvSpPr txBox="1"/>
          <p:nvPr/>
        </p:nvSpPr>
        <p:spPr>
          <a:xfrm>
            <a:off x="2925032" y="3943350"/>
            <a:ext cx="1877437" cy="984885"/>
          </a:xfrm>
          <a:prstGeom prst="rect">
            <a:avLst/>
          </a:prstGeom>
          <a:noFill/>
        </p:spPr>
        <p:txBody>
          <a:bodyPr wrap="none" rtlCol="0">
            <a:spAutoFit/>
          </a:bodyPr>
          <a:lstStyle/>
          <a:p>
            <a:r>
              <a:rPr lang="en-US" sz="5800" b="1" dirty="0" smtClean="0">
                <a:solidFill>
                  <a:schemeClr val="bg1"/>
                </a:solidFill>
                <a:effectLst>
                  <a:outerShdw blurRad="76200" dist="76200" dir="6600000" algn="t" rotWithShape="0">
                    <a:prstClr val="black">
                      <a:alpha val="35000"/>
                    </a:prstClr>
                  </a:outerShdw>
                </a:effectLst>
                <a:latin typeface="Arial" pitchFamily="34" charset="0"/>
                <a:cs typeface="Arial" pitchFamily="34" charset="0"/>
              </a:rPr>
              <a:t>LIKE</a:t>
            </a:r>
            <a:endParaRPr lang="en-US" sz="5800" b="1" dirty="0">
              <a:solidFill>
                <a:schemeClr val="bg1"/>
              </a:solidFill>
              <a:effectLst>
                <a:outerShdw blurRad="76200" dist="76200" dir="6600000" algn="t" rotWithShape="0">
                  <a:prstClr val="black">
                    <a:alpha val="35000"/>
                  </a:prstClr>
                </a:outerShdw>
              </a:effectLst>
              <a:latin typeface="Arial" pitchFamily="34" charset="0"/>
              <a:cs typeface="Arial" pitchFamily="34" charset="0"/>
            </a:endParaRPr>
          </a:p>
        </p:txBody>
      </p:sp>
      <p:sp>
        <p:nvSpPr>
          <p:cNvPr id="11" name="TextBox 10"/>
          <p:cNvSpPr txBox="1"/>
          <p:nvPr/>
        </p:nvSpPr>
        <p:spPr>
          <a:xfrm>
            <a:off x="294806" y="3130731"/>
            <a:ext cx="7752443" cy="1107996"/>
          </a:xfrm>
          <a:prstGeom prst="rect">
            <a:avLst/>
          </a:prstGeom>
          <a:noFill/>
        </p:spPr>
        <p:txBody>
          <a:bodyPr wrap="none" rtlCol="0">
            <a:spAutoFit/>
          </a:bodyPr>
          <a:lstStyle/>
          <a:p>
            <a:r>
              <a:rPr lang="en-US" sz="6600" b="1" dirty="0" smtClean="0">
                <a:solidFill>
                  <a:schemeClr val="accent1"/>
                </a:solidFill>
                <a:latin typeface="Arial" pitchFamily="34" charset="0"/>
                <a:cs typeface="Arial" pitchFamily="34" charset="0"/>
              </a:rPr>
              <a:t>ENTREPRENEURS</a:t>
            </a:r>
            <a:endParaRPr lang="en-US" sz="6600" b="1" dirty="0">
              <a:solidFill>
                <a:schemeClr val="accent1"/>
              </a:solidFill>
              <a:latin typeface="Arial" pitchFamily="34" charset="0"/>
              <a:cs typeface="Arial" pitchFamily="34" charset="0"/>
            </a:endParaRPr>
          </a:p>
        </p:txBody>
      </p:sp>
      <p:sp>
        <p:nvSpPr>
          <p:cNvPr id="12" name="TextBox 11"/>
          <p:cNvSpPr txBox="1"/>
          <p:nvPr/>
        </p:nvSpPr>
        <p:spPr>
          <a:xfrm>
            <a:off x="2867979" y="4829085"/>
            <a:ext cx="4855816" cy="1862048"/>
          </a:xfrm>
          <a:prstGeom prst="rect">
            <a:avLst/>
          </a:prstGeom>
          <a:noFill/>
        </p:spPr>
        <p:txBody>
          <a:bodyPr wrap="none" rtlCol="0">
            <a:spAutoFit/>
          </a:bodyPr>
          <a:lstStyle/>
          <a:p>
            <a:r>
              <a:rPr lang="en-US" sz="11500" b="1" dirty="0" smtClean="0">
                <a:solidFill>
                  <a:schemeClr val="accent1"/>
                </a:solidFill>
                <a:latin typeface="Arial" pitchFamily="34" charset="0"/>
                <a:cs typeface="Arial" pitchFamily="34" charset="0"/>
              </a:rPr>
              <a:t>KINGS</a:t>
            </a:r>
            <a:endParaRPr lang="en-US" sz="11500" b="1" dirty="0">
              <a:solidFill>
                <a:schemeClr val="accent1"/>
              </a:solidFill>
              <a:latin typeface="Arial" pitchFamily="34" charset="0"/>
              <a:cs typeface="Arial" pitchFamily="34" charset="0"/>
            </a:endParaRPr>
          </a:p>
        </p:txBody>
      </p:sp>
      <p:sp>
        <p:nvSpPr>
          <p:cNvPr id="6" name="Oval 5"/>
          <p:cNvSpPr/>
          <p:nvPr/>
        </p:nvSpPr>
        <p:spPr>
          <a:xfrm>
            <a:off x="855330" y="1024074"/>
            <a:ext cx="1838340" cy="1838340"/>
          </a:xfrm>
          <a:prstGeom prst="ellipse">
            <a:avLst/>
          </a:prstGeom>
          <a:solidFill>
            <a:sysClr val="windowText" lastClr="000000"/>
          </a:solidFill>
          <a:ln w="25400" cap="flat" cmpd="sng" algn="ctr">
            <a:no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dirty="0">
              <a:ln>
                <a:noFill/>
              </a:ln>
              <a:solidFill>
                <a:sysClr val="window" lastClr="FFFFFF"/>
              </a:solidFill>
              <a:effectLst/>
              <a:uLnTx/>
              <a:uFillTx/>
              <a:latin typeface="Arial Black" pitchFamily="34" charset="0"/>
              <a:ea typeface="+mn-ea"/>
              <a:cs typeface="+mn-cs"/>
            </a:endParaRPr>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188642">
            <a:off x="535305" y="538803"/>
            <a:ext cx="1962150" cy="914400"/>
          </a:xfrm>
          <a:prstGeom prst="rect">
            <a:avLst/>
          </a:prstGeom>
          <a:effectLst>
            <a:outerShdw blurRad="50800" dist="63500" dir="8100000" algn="tr" rotWithShape="0">
              <a:prstClr val="black">
                <a:alpha val="36000"/>
              </a:prstClr>
            </a:outerShdw>
          </a:effectLst>
        </p:spPr>
      </p:pic>
      <p:pic>
        <p:nvPicPr>
          <p:cNvPr id="15" name="19_First Ru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5700" y="6934200"/>
            <a:ext cx="304800" cy="304800"/>
          </a:xfrm>
          <a:prstGeom prst="rect">
            <a:avLst/>
          </a:prstGeom>
        </p:spPr>
      </p:pic>
      <p:grpSp>
        <p:nvGrpSpPr>
          <p:cNvPr id="4" name="Group 3"/>
          <p:cNvGrpSpPr/>
          <p:nvPr/>
        </p:nvGrpSpPr>
        <p:grpSpPr>
          <a:xfrm>
            <a:off x="887095" y="1070254"/>
            <a:ext cx="1755775" cy="1754188"/>
            <a:chOff x="3345877" y="411978"/>
            <a:chExt cx="1755775" cy="1754188"/>
          </a:xfrm>
        </p:grpSpPr>
        <p:sp>
          <p:nvSpPr>
            <p:cNvPr id="19" name="Oval 18"/>
            <p:cNvSpPr/>
            <p:nvPr/>
          </p:nvSpPr>
          <p:spPr bwMode="auto">
            <a:xfrm>
              <a:off x="3345877" y="411978"/>
              <a:ext cx="1755775" cy="17541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30468" t="22900" r="32994" b="33740"/>
            <a:stretch/>
          </p:blipFill>
          <p:spPr bwMode="auto">
            <a:xfrm>
              <a:off x="3849369" y="818514"/>
              <a:ext cx="723901" cy="1016000"/>
            </a:xfrm>
            <a:prstGeom prst="rect">
              <a:avLst/>
            </a:prstGeom>
          </p:spPr>
        </p:pic>
      </p:grpSp>
    </p:spTree>
    <p:extLst>
      <p:ext uri="{BB962C8B-B14F-4D97-AF65-F5344CB8AC3E}">
        <p14:creationId xmlns:p14="http://schemas.microsoft.com/office/powerpoint/2010/main" val="4074842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900"/>
                                      </p:stCondLst>
                                      <p:childTnLst>
                                        <p:cmd type="call" cmd="playFrom(0.0)">
                                          <p:cBhvr>
                                            <p:cTn id="6" dur="1" fill="hold"/>
                                            <p:tgtEl>
                                              <p:spTgt spid="15"/>
                                            </p:tgtEl>
                                          </p:cBhvr>
                                        </p:cmd>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35" presetClass="path" presetSubtype="0" accel="50000" decel="50000" fill="hold" grpId="0" nodeType="withEffect">
                                      <p:stCondLst>
                                        <p:cond delay="0"/>
                                      </p:stCondLst>
                                      <p:childTnLst>
                                        <p:animMotion origin="layout" path="M 2.77778E-6 -1.85185E-6 L 0.96666 -1.85185E-6 " pathEditMode="relative" rAng="0" ptsTypes="AA">
                                          <p:cBhvr>
                                            <p:cTn id="10" dur="2000" spd="-100000" fill="hold"/>
                                            <p:tgtEl>
                                              <p:spTgt spid="6"/>
                                            </p:tgtEl>
                                            <p:attrNameLst>
                                              <p:attrName>ppt_x</p:attrName>
                                              <p:attrName>ppt_y</p:attrName>
                                            </p:attrNameLst>
                                          </p:cBhvr>
                                          <p:rCtr x="483" y="0"/>
                                        </p:animMotion>
                                      </p:childTnLst>
                                    </p:cTn>
                                  </p:par>
                                  <p:par>
                                    <p:cTn id="11" presetID="1" presetClass="entr" presetSubtype="0" fill="hold"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35" presetClass="path" presetSubtype="0" accel="50000" decel="50000" fill="hold" nodeType="withEffect">
                                      <p:stCondLst>
                                        <p:cond delay="0"/>
                                      </p:stCondLst>
                                      <p:childTnLst>
                                        <p:animMotion origin="layout" path="M 2.77778E-6 0 L 0.96805 0 " pathEditMode="relative" rAng="0" ptsTypes="AA">
                                          <p:cBhvr>
                                            <p:cTn id="14" dur="2000" spd="-100000" fill="hold"/>
                                            <p:tgtEl>
                                              <p:spTgt spid="4">
                                                <p:bg/>
                                              </p:spTgt>
                                            </p:tgtEl>
                                            <p:attrNameLst>
                                              <p:attrName>ppt_x</p:attrName>
                                              <p:attrName>ppt_y</p:attrName>
                                            </p:attrNameLst>
                                          </p:cBhvr>
                                          <p:rCtr x="484" y="0"/>
                                        </p:animMotion>
                                      </p:childTnLst>
                                    </p:cTn>
                                  </p:par>
                                  <p:par>
                                    <p:cTn id="15" presetID="8" presetClass="emph" presetSubtype="0" accel="50000" decel="50000" fill="hold" nodeType="withEffect">
                                      <p:stCondLst>
                                        <p:cond delay="0"/>
                                      </p:stCondLst>
                                      <p:childTnLst>
                                        <p:animRot by="-43200000">
                                          <p:cBhvr>
                                            <p:cTn id="16" dur="2000" fill="hold"/>
                                            <p:tgtEl>
                                              <p:spTgt spid="4">
                                                <p:bg/>
                                              </p:spTgt>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35" presetClass="path" presetSubtype="0" accel="50000" decel="50000" fill="hold" grpId="1" nodeType="withEffect">
                                      <p:stCondLst>
                                        <p:cond delay="0"/>
                                      </p:stCondLst>
                                      <p:childTnLst>
                                        <p:animMotion origin="layout" path="M 4.44444E-6 2.96296E-6 L 0.95833 2.96296E-6 " pathEditMode="relative" rAng="0" ptsTypes="AA">
                                          <p:cBhvr>
                                            <p:cTn id="20" dur="2000" spd="-100000" fill="hold"/>
                                            <p:tgtEl>
                                              <p:spTgt spid="10"/>
                                            </p:tgtEl>
                                            <p:attrNameLst>
                                              <p:attrName>ppt_x</p:attrName>
                                              <p:attrName>ppt_y</p:attrName>
                                            </p:attrNameLst>
                                          </p:cBhvr>
                                          <p:rCtr x="479" y="0"/>
                                        </p:animMotion>
                                      </p:childTnLst>
                                    </p:cTn>
                                  </p:par>
                                </p:childTnLst>
                              </p:cTn>
                            </p:par>
                            <p:par>
                              <p:cTn id="21" fill="hold">
                                <p:stCondLst>
                                  <p:cond delay="2000"/>
                                </p:stCondLst>
                                <p:childTnLst>
                                  <p:par>
                                    <p:cTn id="22" presetID="1" presetClass="entr" presetSubtype="0" fill="hold" grpId="0" nodeType="afterEffect">
                                      <p:stCondLst>
                                        <p:cond delay="11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3100"/>
                                </p:stCondLst>
                                <p:childTnLst>
                                  <p:par>
                                    <p:cTn id="25" presetID="1"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3350"/>
                                </p:stCondLst>
                                <p:childTnLst>
                                  <p:par>
                                    <p:cTn id="28" presetID="1" presetClass="entr" presetSubtype="0" fill="hold" grpId="0" nodeType="afterEffect">
                                      <p:stCondLst>
                                        <p:cond delay="25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3600"/>
                                </p:stCondLst>
                                <p:childTnLst>
                                  <p:par>
                                    <p:cTn id="31" presetID="1"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850"/>
                                </p:stCondLst>
                                <p:childTnLst>
                                  <p:par>
                                    <p:cTn id="34" presetID="1"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4100"/>
                                </p:stCondLst>
                                <p:childTnLst>
                                  <p:par>
                                    <p:cTn id="37" presetID="2" presetClass="entr" presetSubtype="1" fill="hold" nodeType="afterEffect" p14:presetBounceEnd="70000">
                                      <p:stCondLst>
                                        <p:cond delay="450"/>
                                      </p:stCondLst>
                                      <p:childTnLst>
                                        <p:set>
                                          <p:cBhvr>
                                            <p:cTn id="38" dur="1" fill="hold">
                                              <p:stCondLst>
                                                <p:cond delay="0"/>
                                              </p:stCondLst>
                                            </p:cTn>
                                            <p:tgtEl>
                                              <p:spTgt spid="1026"/>
                                            </p:tgtEl>
                                            <p:attrNameLst>
                                              <p:attrName>style.visibility</p:attrName>
                                            </p:attrNameLst>
                                          </p:cBhvr>
                                          <p:to>
                                            <p:strVal val="visible"/>
                                          </p:to>
                                        </p:set>
                                        <p:anim calcmode="lin" valueType="num" p14:bounceEnd="70000">
                                          <p:cBhvr additive="base">
                                            <p:cTn id="39" dur="400" fill="hold"/>
                                            <p:tgtEl>
                                              <p:spTgt spid="1026"/>
                                            </p:tgtEl>
                                            <p:attrNameLst>
                                              <p:attrName>ppt_x</p:attrName>
                                            </p:attrNameLst>
                                          </p:cBhvr>
                                          <p:tavLst>
                                            <p:tav tm="0">
                                              <p:val>
                                                <p:strVal val="#ppt_x"/>
                                              </p:val>
                                            </p:tav>
                                            <p:tav tm="100000">
                                              <p:val>
                                                <p:strVal val="#ppt_x"/>
                                              </p:val>
                                            </p:tav>
                                          </p:tavLst>
                                        </p:anim>
                                        <p:anim calcmode="lin" valueType="num" p14:bounceEnd="70000">
                                          <p:cBhvr additive="base">
                                            <p:cTn id="40" dur="4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1"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10" grpId="0" animBg="1"/>
          <p:bldP spid="10" grpId="1" animBg="1"/>
          <p:bldP spid="7" grpId="0"/>
          <p:bldP spid="8" grpId="0"/>
          <p:bldP spid="9" grpId="0"/>
          <p:bldP spid="11" grpId="0"/>
          <p:bldP spid="12"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900"/>
                                      </p:stCondLst>
                                      <p:childTnLst>
                                        <p:cmd type="call" cmd="playFrom(0.0)">
                                          <p:cBhvr>
                                            <p:cTn id="6" dur="1" fill="hold"/>
                                            <p:tgtEl>
                                              <p:spTgt spid="15"/>
                                            </p:tgtEl>
                                          </p:cBhvr>
                                        </p:cmd>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35" presetClass="path" presetSubtype="0" accel="50000" decel="50000" fill="hold" grpId="0" nodeType="withEffect">
                                      <p:stCondLst>
                                        <p:cond delay="0"/>
                                      </p:stCondLst>
                                      <p:childTnLst>
                                        <p:animMotion origin="layout" path="M 2.77778E-6 -1.85185E-6 L 0.96666 -1.85185E-6 " pathEditMode="relative" rAng="0" ptsTypes="AA">
                                          <p:cBhvr>
                                            <p:cTn id="10" dur="2000" spd="-100000" fill="hold"/>
                                            <p:tgtEl>
                                              <p:spTgt spid="6"/>
                                            </p:tgtEl>
                                            <p:attrNameLst>
                                              <p:attrName>ppt_x</p:attrName>
                                              <p:attrName>ppt_y</p:attrName>
                                            </p:attrNameLst>
                                          </p:cBhvr>
                                          <p:rCtr x="483" y="0"/>
                                        </p:animMotion>
                                      </p:childTnLst>
                                    </p:cTn>
                                  </p:par>
                                  <p:par>
                                    <p:cTn id="11" presetID="1" presetClass="entr" presetSubtype="0" fill="hold"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35" presetClass="path" presetSubtype="0" accel="50000" decel="50000" fill="hold" nodeType="withEffect">
                                      <p:stCondLst>
                                        <p:cond delay="0"/>
                                      </p:stCondLst>
                                      <p:childTnLst>
                                        <p:animMotion origin="layout" path="M 2.77778E-6 0 L 0.96805 0 " pathEditMode="relative" rAng="0" ptsTypes="AA">
                                          <p:cBhvr>
                                            <p:cTn id="14" dur="2000" spd="-100000" fill="hold"/>
                                            <p:tgtEl>
                                              <p:spTgt spid="4">
                                                <p:bg/>
                                              </p:spTgt>
                                            </p:tgtEl>
                                            <p:attrNameLst>
                                              <p:attrName>ppt_x</p:attrName>
                                              <p:attrName>ppt_y</p:attrName>
                                            </p:attrNameLst>
                                          </p:cBhvr>
                                          <p:rCtr x="484" y="0"/>
                                        </p:animMotion>
                                      </p:childTnLst>
                                    </p:cTn>
                                  </p:par>
                                  <p:par>
                                    <p:cTn id="15" presetID="8" presetClass="emph" presetSubtype="0" accel="50000" decel="50000" fill="hold" nodeType="withEffect">
                                      <p:stCondLst>
                                        <p:cond delay="0"/>
                                      </p:stCondLst>
                                      <p:childTnLst>
                                        <p:animRot by="-43200000">
                                          <p:cBhvr>
                                            <p:cTn id="16" dur="2000" fill="hold"/>
                                            <p:tgtEl>
                                              <p:spTgt spid="4">
                                                <p:bg/>
                                              </p:spTgt>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35" presetClass="path" presetSubtype="0" accel="50000" decel="50000" fill="hold" grpId="1" nodeType="withEffect">
                                      <p:stCondLst>
                                        <p:cond delay="0"/>
                                      </p:stCondLst>
                                      <p:childTnLst>
                                        <p:animMotion origin="layout" path="M 4.44444E-6 2.96296E-6 L 0.95833 2.96296E-6 " pathEditMode="relative" rAng="0" ptsTypes="AA">
                                          <p:cBhvr>
                                            <p:cTn id="20" dur="2000" spd="-100000" fill="hold"/>
                                            <p:tgtEl>
                                              <p:spTgt spid="10"/>
                                            </p:tgtEl>
                                            <p:attrNameLst>
                                              <p:attrName>ppt_x</p:attrName>
                                              <p:attrName>ppt_y</p:attrName>
                                            </p:attrNameLst>
                                          </p:cBhvr>
                                          <p:rCtr x="479" y="0"/>
                                        </p:animMotion>
                                      </p:childTnLst>
                                    </p:cTn>
                                  </p:par>
                                </p:childTnLst>
                              </p:cTn>
                            </p:par>
                            <p:par>
                              <p:cTn id="21" fill="hold">
                                <p:stCondLst>
                                  <p:cond delay="2000"/>
                                </p:stCondLst>
                                <p:childTnLst>
                                  <p:par>
                                    <p:cTn id="22" presetID="1" presetClass="entr" presetSubtype="0" fill="hold" grpId="0" nodeType="afterEffect">
                                      <p:stCondLst>
                                        <p:cond delay="11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3100"/>
                                </p:stCondLst>
                                <p:childTnLst>
                                  <p:par>
                                    <p:cTn id="25" presetID="1"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3350"/>
                                </p:stCondLst>
                                <p:childTnLst>
                                  <p:par>
                                    <p:cTn id="28" presetID="1" presetClass="entr" presetSubtype="0" fill="hold" grpId="0" nodeType="afterEffect">
                                      <p:stCondLst>
                                        <p:cond delay="25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3600"/>
                                </p:stCondLst>
                                <p:childTnLst>
                                  <p:par>
                                    <p:cTn id="31" presetID="1"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850"/>
                                </p:stCondLst>
                                <p:childTnLst>
                                  <p:par>
                                    <p:cTn id="34" presetID="1"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4100"/>
                                </p:stCondLst>
                                <p:childTnLst>
                                  <p:par>
                                    <p:cTn id="37" presetID="2" presetClass="entr" presetSubtype="1" fill="hold" nodeType="afterEffect">
                                      <p:stCondLst>
                                        <p:cond delay="450"/>
                                      </p:stCondLst>
                                      <p:childTnLst>
                                        <p:set>
                                          <p:cBhvr>
                                            <p:cTn id="38" dur="1" fill="hold">
                                              <p:stCondLst>
                                                <p:cond delay="0"/>
                                              </p:stCondLst>
                                            </p:cTn>
                                            <p:tgtEl>
                                              <p:spTgt spid="1026"/>
                                            </p:tgtEl>
                                            <p:attrNameLst>
                                              <p:attrName>style.visibility</p:attrName>
                                            </p:attrNameLst>
                                          </p:cBhvr>
                                          <p:to>
                                            <p:strVal val="visible"/>
                                          </p:to>
                                        </p:set>
                                        <p:anim calcmode="lin" valueType="num">
                                          <p:cBhvr additive="base">
                                            <p:cTn id="39" dur="400" fill="hold"/>
                                            <p:tgtEl>
                                              <p:spTgt spid="1026"/>
                                            </p:tgtEl>
                                            <p:attrNameLst>
                                              <p:attrName>ppt_x</p:attrName>
                                            </p:attrNameLst>
                                          </p:cBhvr>
                                          <p:tavLst>
                                            <p:tav tm="0">
                                              <p:val>
                                                <p:strVal val="#ppt_x"/>
                                              </p:val>
                                            </p:tav>
                                            <p:tav tm="100000">
                                              <p:val>
                                                <p:strVal val="#ppt_x"/>
                                              </p:val>
                                            </p:tav>
                                          </p:tavLst>
                                        </p:anim>
                                        <p:anim calcmode="lin" valueType="num">
                                          <p:cBhvr additive="base">
                                            <p:cTn id="40" dur="4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1"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10" grpId="0" animBg="1"/>
          <p:bldP spid="10" grpId="1" animBg="1"/>
          <p:bldP spid="7" grpId="0"/>
          <p:bldP spid="8" grpId="0"/>
          <p:bldP spid="9" grpId="0"/>
          <p:bldP spid="11" grpId="0"/>
          <p:bldP spid="12" grpId="0"/>
          <p:bldP spid="6" grpId="0" animBg="1"/>
          <p:bldP spid="6"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y\AppData\Local\Microsoft\Windows\Temporary Internet Files\Content.IE5\JZGV1P71\Dil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973" y="335775"/>
            <a:ext cx="2631989" cy="3648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489" y="5461686"/>
            <a:ext cx="8715022" cy="1107996"/>
          </a:xfrm>
          <a:prstGeom prst="rect">
            <a:avLst/>
          </a:prstGeom>
          <a:solidFill>
            <a:schemeClr val="tx1">
              <a:lumMod val="85000"/>
              <a:lumOff val="15000"/>
            </a:schemeClr>
          </a:solidFill>
          <a:ln>
            <a:solidFill>
              <a:schemeClr val="tx2"/>
            </a:solidFill>
          </a:ln>
          <a:scene3d>
            <a:camera prst="orthographicFront"/>
            <a:lightRig rig="threePt" dir="t"/>
          </a:scene3d>
          <a:sp3d>
            <a:bevelT w="101600" prst="riblet"/>
          </a:sp3d>
        </p:spPr>
        <p:txBody>
          <a:bodyPr wrap="square" rtlCol="0">
            <a:spAutoFit/>
          </a:bodyPr>
          <a:lstStyle/>
          <a:p>
            <a:pPr algn="ctr"/>
            <a:r>
              <a:rPr lang="en-US" sz="2400" dirty="0">
                <a:solidFill>
                  <a:schemeClr val="bg1"/>
                </a:solidFill>
              </a:rPr>
              <a:t>The NW WEN office will be vacant due to Pat Dillon’s mobilization. Dave Linz, SE Regional Director, will be handling </a:t>
            </a:r>
            <a:r>
              <a:rPr lang="en-US" sz="2400" dirty="0" smtClean="0">
                <a:solidFill>
                  <a:schemeClr val="bg1"/>
                </a:solidFill>
              </a:rPr>
              <a:t>calls </a:t>
            </a:r>
            <a:r>
              <a:rPr lang="en-US" sz="2400" dirty="0">
                <a:solidFill>
                  <a:schemeClr val="bg1"/>
                </a:solidFill>
              </a:rPr>
              <a:t>and emails. </a:t>
            </a:r>
          </a:p>
          <a:p>
            <a:pPr algn="ctr"/>
            <a:endParaRPr lang="en-US" dirty="0">
              <a:solidFill>
                <a:srgbClr val="87F1FF"/>
              </a:solidFill>
            </a:endParaRPr>
          </a:p>
        </p:txBody>
      </p:sp>
      <p:sp>
        <p:nvSpPr>
          <p:cNvPr id="7" name="TextBox 6"/>
          <p:cNvSpPr txBox="1"/>
          <p:nvPr/>
        </p:nvSpPr>
        <p:spPr>
          <a:xfrm>
            <a:off x="0" y="4210750"/>
            <a:ext cx="9143999" cy="707886"/>
          </a:xfrm>
          <a:prstGeom prst="rect">
            <a:avLst/>
          </a:prstGeom>
          <a:noFill/>
        </p:spPr>
        <p:txBody>
          <a:bodyPr wrap="square" rtlCol="0">
            <a:spAutoFit/>
          </a:bodyPr>
          <a:lstStyle/>
          <a:p>
            <a:pPr algn="ctr"/>
            <a:r>
              <a:rPr lang="en-US" sz="4000" dirty="0" smtClean="0">
                <a:solidFill>
                  <a:schemeClr val="bg1"/>
                </a:solidFill>
              </a:rPr>
              <a:t>Commander Pat Dillon </a:t>
            </a:r>
            <a:endParaRPr lang="en-US" sz="4000" dirty="0">
              <a:solidFill>
                <a:schemeClr val="bg1"/>
              </a:solidFill>
            </a:endParaRPr>
          </a:p>
        </p:txBody>
      </p:sp>
    </p:spTree>
    <p:extLst>
      <p:ext uri="{BB962C8B-B14F-4D97-AF65-F5344CB8AC3E}">
        <p14:creationId xmlns:p14="http://schemas.microsoft.com/office/powerpoint/2010/main" val="3776710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pic>
        <p:nvPicPr>
          <p:cNvPr id="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619625" cy="4486275"/>
          </a:xfrm>
          <a:prstGeom prst="rect">
            <a:avLst/>
          </a:prstGeom>
          <a:noFill/>
        </p:spPr>
      </p:pic>
      <p:sp>
        <p:nvSpPr>
          <p:cNvPr id="23" name="Rectangle 210"/>
          <p:cNvSpPr txBox="1">
            <a:spLocks noChangeArrowheads="1"/>
          </p:cNvSpPr>
          <p:nvPr/>
        </p:nvSpPr>
        <p:spPr bwMode="auto">
          <a:xfrm>
            <a:off x="1072444" y="3934420"/>
            <a:ext cx="7644836" cy="1646819"/>
          </a:xfrm>
          <a:prstGeom prst="rect">
            <a:avLst/>
          </a:prstGeom>
          <a:noFill/>
          <a:ln w="9525">
            <a:noFill/>
            <a:miter lim="800000"/>
            <a:headEnd/>
            <a:tailEnd/>
          </a:ln>
          <a:effectLst/>
        </p:spPr>
        <p:txBody>
          <a:bodyPr wrap="square" lIns="0" rIns="0">
            <a:prstTxWarp prst="textNoShape">
              <a:avLst/>
            </a:prstTxWarp>
            <a:noAutofit/>
          </a:bodyPr>
          <a:lstStyle/>
          <a:p>
            <a:pPr algn="ctr">
              <a:lnSpc>
                <a:spcPct val="114000"/>
              </a:lnSpc>
            </a:pPr>
            <a:r>
              <a:rPr lang="en-US" sz="6600" dirty="0" smtClean="0">
                <a:solidFill>
                  <a:schemeClr val="bg1"/>
                </a:solidFill>
              </a:rPr>
              <a:t>THANK YOU</a:t>
            </a:r>
            <a:endParaRPr lang="en-US" sz="6600" dirty="0">
              <a:solidFill>
                <a:schemeClr val="bg1"/>
              </a:solidFill>
            </a:endParaRPr>
          </a:p>
          <a:p>
            <a:pPr>
              <a:lnSpc>
                <a:spcPct val="114000"/>
              </a:lnSpc>
            </a:pPr>
            <a:r>
              <a:rPr lang="en-US" sz="3600" dirty="0" smtClean="0">
                <a:solidFill>
                  <a:schemeClr val="bg1"/>
                </a:solidFill>
                <a:latin typeface="Arial" pitchFamily="34" charset="0"/>
                <a:ea typeface="Arial" charset="0"/>
                <a:cs typeface="Arial" pitchFamily="34" charset="0"/>
              </a:rPr>
              <a:t> </a:t>
            </a:r>
            <a:endParaRPr lang="en-US" sz="3600" dirty="0">
              <a:solidFill>
                <a:schemeClr val="bg1"/>
              </a:solidFill>
              <a:latin typeface="Arial" pitchFamily="34" charset="0"/>
              <a:ea typeface="Arial" charset="0"/>
              <a:cs typeface="Arial" pitchFamily="34" charset="0"/>
            </a:endParaRPr>
          </a:p>
        </p:txBody>
      </p:sp>
      <p:sp>
        <p:nvSpPr>
          <p:cNvPr id="9" name="Rectangle 8"/>
          <p:cNvSpPr/>
          <p:nvPr/>
        </p:nvSpPr>
        <p:spPr>
          <a:xfrm>
            <a:off x="474133" y="3900553"/>
            <a:ext cx="8411631" cy="646331"/>
          </a:xfrm>
          <a:prstGeom prst="rect">
            <a:avLst/>
          </a:prstGeom>
        </p:spPr>
        <p:txBody>
          <a:bodyPr wrap="square">
            <a:spAutoFit/>
          </a:bodyPr>
          <a:lstStyle/>
          <a:p>
            <a:pPr algn="ctr"/>
            <a:endParaRPr lang="en-US" sz="3600" dirty="0">
              <a:solidFill>
                <a:srgbClr val="08CFEE"/>
              </a:solidFill>
              <a:latin typeface="Arial" pitchFamily="34" charset="0"/>
              <a:cs typeface="Arial" pitchFamily="34" charset="0"/>
            </a:endParaRPr>
          </a:p>
        </p:txBody>
      </p:sp>
      <p:sp>
        <p:nvSpPr>
          <p:cNvPr id="13" name="Rectangle 12"/>
          <p:cNvSpPr/>
          <p:nvPr/>
        </p:nvSpPr>
        <p:spPr>
          <a:xfrm>
            <a:off x="3354151" y="1332093"/>
            <a:ext cx="5835009" cy="2123658"/>
          </a:xfrm>
          <a:prstGeom prst="rect">
            <a:avLst/>
          </a:prstGeom>
        </p:spPr>
        <p:txBody>
          <a:bodyPr wrap="square">
            <a:spAutoFit/>
          </a:bodyPr>
          <a:lstStyle/>
          <a:p>
            <a:pPr algn="ctr"/>
            <a:r>
              <a:rPr lang="en-US" sz="6600" b="1" dirty="0" smtClean="0">
                <a:ln w="17780" cmpd="sng">
                  <a:solidFill>
                    <a:srgbClr val="FFFFFF"/>
                  </a:solidFill>
                  <a:prstDash val="solid"/>
                  <a:miter lim="800000"/>
                </a:ln>
                <a:solidFill>
                  <a:srgbClr val="C00000"/>
                </a:solidFill>
                <a:effectLst>
                  <a:outerShdw blurRad="50800" algn="tl" rotWithShape="0">
                    <a:srgbClr val="000000"/>
                  </a:outerShdw>
                </a:effectLst>
              </a:rPr>
              <a:t>University of Wisconsin</a:t>
            </a:r>
            <a:endParaRPr lang="en-US" sz="6600" b="1" dirty="0">
              <a:ln w="17780" cmpd="sng">
                <a:solidFill>
                  <a:srgbClr val="FFFFFF"/>
                </a:solidFill>
                <a:prstDash val="solid"/>
                <a:miter lim="800000"/>
              </a:ln>
              <a:solidFill>
                <a:srgbClr val="C00000"/>
              </a:solidFill>
              <a:effectLst>
                <a:outerShdw blurRad="50800" algn="tl" rotWithShape="0">
                  <a:srgbClr val="000000"/>
                </a:outerShdw>
              </a:effectLst>
            </a:endParaRPr>
          </a:p>
        </p:txBody>
      </p:sp>
      <p:pic>
        <p:nvPicPr>
          <p:cNvPr id="8" name="Picture 7" descr="colleges extension square.jpg"/>
          <p:cNvPicPr/>
          <p:nvPr/>
        </p:nvPicPr>
        <p:blipFill>
          <a:blip r:embed="rId5"/>
          <a:srcRect/>
          <a:stretch>
            <a:fillRect/>
          </a:stretch>
        </p:blipFill>
        <p:spPr bwMode="auto">
          <a:xfrm>
            <a:off x="169334" y="1211085"/>
            <a:ext cx="1772356" cy="157727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17350" y="481089"/>
            <a:ext cx="2909300" cy="6089234"/>
          </a:xfrm>
          <a:prstGeom prst="rect">
            <a:avLst/>
          </a:prstGeom>
          <a:effectLst>
            <a:outerShdw blurRad="50800" dist="12700" dir="5400000" algn="ctr" rotWithShape="0">
              <a:srgbClr val="000000">
                <a:alpha val="43137"/>
              </a:srgbClr>
            </a:outerShdw>
            <a:softEdge rad="0"/>
          </a:effectLst>
        </p:spPr>
      </p:pic>
      <p:grpSp>
        <p:nvGrpSpPr>
          <p:cNvPr id="8" name="Group 9"/>
          <p:cNvGrpSpPr>
            <a:grpSpLocks noChangeAspect="1"/>
          </p:cNvGrpSpPr>
          <p:nvPr/>
        </p:nvGrpSpPr>
        <p:grpSpPr bwMode="auto">
          <a:xfrm rot="20845058">
            <a:off x="3444875" y="693738"/>
            <a:ext cx="485775" cy="866775"/>
            <a:chOff x="2170" y="437"/>
            <a:chExt cx="306" cy="546"/>
          </a:xfrm>
        </p:grpSpPr>
        <p:sp>
          <p:nvSpPr>
            <p:cNvPr id="9" name="AutoShape 8"/>
            <p:cNvSpPr>
              <a:spLocks noChangeAspect="1" noChangeArrowheads="1" noTextEdit="1"/>
            </p:cNvSpPr>
            <p:nvPr/>
          </p:nvSpPr>
          <p:spPr bwMode="auto">
            <a:xfrm>
              <a:off x="2170" y="437"/>
              <a:ext cx="306" cy="546"/>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noEditPoints="1"/>
            </p:cNvSpPr>
            <p:nvPr/>
          </p:nvSpPr>
          <p:spPr bwMode="auto">
            <a:xfrm>
              <a:off x="2169" y="435"/>
              <a:ext cx="306" cy="452"/>
            </a:xfrm>
            <a:custGeom>
              <a:avLst/>
              <a:gdLst/>
              <a:ahLst/>
              <a:cxnLst>
                <a:cxn ang="0">
                  <a:pos x="198" y="245"/>
                </a:cxn>
                <a:cxn ang="0">
                  <a:pos x="212" y="317"/>
                </a:cxn>
                <a:cxn ang="0">
                  <a:pos x="201" y="347"/>
                </a:cxn>
                <a:cxn ang="0">
                  <a:pos x="152" y="368"/>
                </a:cxn>
                <a:cxn ang="0">
                  <a:pos x="65" y="377"/>
                </a:cxn>
                <a:cxn ang="0">
                  <a:pos x="19" y="346"/>
                </a:cxn>
                <a:cxn ang="0">
                  <a:pos x="2" y="289"/>
                </a:cxn>
                <a:cxn ang="0">
                  <a:pos x="17" y="247"/>
                </a:cxn>
                <a:cxn ang="0">
                  <a:pos x="39" y="221"/>
                </a:cxn>
                <a:cxn ang="0">
                  <a:pos x="107" y="180"/>
                </a:cxn>
                <a:cxn ang="0">
                  <a:pos x="132" y="166"/>
                </a:cxn>
                <a:cxn ang="0">
                  <a:pos x="150" y="140"/>
                </a:cxn>
                <a:cxn ang="0">
                  <a:pos x="60" y="115"/>
                </a:cxn>
                <a:cxn ang="0">
                  <a:pos x="33" y="141"/>
                </a:cxn>
                <a:cxn ang="0">
                  <a:pos x="26" y="83"/>
                </a:cxn>
                <a:cxn ang="0">
                  <a:pos x="21" y="63"/>
                </a:cxn>
                <a:cxn ang="0">
                  <a:pos x="43" y="37"/>
                </a:cxn>
                <a:cxn ang="0">
                  <a:pos x="81" y="16"/>
                </a:cxn>
                <a:cxn ang="0">
                  <a:pos x="97" y="10"/>
                </a:cxn>
                <a:cxn ang="0">
                  <a:pos x="156" y="1"/>
                </a:cxn>
                <a:cxn ang="0">
                  <a:pos x="198" y="14"/>
                </a:cxn>
                <a:cxn ang="0">
                  <a:pos x="256" y="90"/>
                </a:cxn>
                <a:cxn ang="0">
                  <a:pos x="249" y="141"/>
                </a:cxn>
                <a:cxn ang="0">
                  <a:pos x="225" y="176"/>
                </a:cxn>
                <a:cxn ang="0">
                  <a:pos x="176" y="212"/>
                </a:cxn>
                <a:cxn ang="0">
                  <a:pos x="139" y="231"/>
                </a:cxn>
                <a:cxn ang="0">
                  <a:pos x="138" y="284"/>
                </a:cxn>
                <a:cxn ang="0">
                  <a:pos x="182" y="259"/>
                </a:cxn>
                <a:cxn ang="0">
                  <a:pos x="154" y="287"/>
                </a:cxn>
                <a:cxn ang="0">
                  <a:pos x="126" y="289"/>
                </a:cxn>
                <a:cxn ang="0">
                  <a:pos x="108" y="280"/>
                </a:cxn>
                <a:cxn ang="0">
                  <a:pos x="108" y="248"/>
                </a:cxn>
                <a:cxn ang="0">
                  <a:pos x="126" y="230"/>
                </a:cxn>
                <a:cxn ang="0">
                  <a:pos x="145" y="219"/>
                </a:cxn>
                <a:cxn ang="0">
                  <a:pos x="172" y="206"/>
                </a:cxn>
                <a:cxn ang="0">
                  <a:pos x="208" y="183"/>
                </a:cxn>
                <a:cxn ang="0">
                  <a:pos x="247" y="130"/>
                </a:cxn>
                <a:cxn ang="0">
                  <a:pos x="163" y="9"/>
                </a:cxn>
                <a:cxn ang="0">
                  <a:pos x="84" y="23"/>
                </a:cxn>
                <a:cxn ang="0">
                  <a:pos x="45" y="44"/>
                </a:cxn>
                <a:cxn ang="0">
                  <a:pos x="39" y="125"/>
                </a:cxn>
                <a:cxn ang="0">
                  <a:pos x="129" y="95"/>
                </a:cxn>
                <a:cxn ang="0">
                  <a:pos x="158" y="134"/>
                </a:cxn>
                <a:cxn ang="0">
                  <a:pos x="119" y="182"/>
                </a:cxn>
                <a:cxn ang="0">
                  <a:pos x="26" y="247"/>
                </a:cxn>
                <a:cxn ang="0">
                  <a:pos x="9" y="289"/>
                </a:cxn>
                <a:cxn ang="0">
                  <a:pos x="88" y="373"/>
                </a:cxn>
                <a:cxn ang="0">
                  <a:pos x="162" y="356"/>
                </a:cxn>
                <a:cxn ang="0">
                  <a:pos x="203" y="332"/>
                </a:cxn>
                <a:cxn ang="0">
                  <a:pos x="191" y="262"/>
                </a:cxn>
              </a:cxnLst>
              <a:rect l="0" t="0" r="r" b="b"/>
              <a:pathLst>
                <a:path w="258" h="383">
                  <a:moveTo>
                    <a:pt x="187" y="245"/>
                  </a:moveTo>
                  <a:cubicBezTo>
                    <a:pt x="190" y="243"/>
                    <a:pt x="194" y="245"/>
                    <a:pt x="198" y="245"/>
                  </a:cubicBezTo>
                  <a:cubicBezTo>
                    <a:pt x="202" y="251"/>
                    <a:pt x="200" y="257"/>
                    <a:pt x="201" y="263"/>
                  </a:cubicBezTo>
                  <a:cubicBezTo>
                    <a:pt x="202" y="281"/>
                    <a:pt x="209" y="299"/>
                    <a:pt x="212" y="317"/>
                  </a:cubicBezTo>
                  <a:cubicBezTo>
                    <a:pt x="213" y="323"/>
                    <a:pt x="215" y="332"/>
                    <a:pt x="215" y="334"/>
                  </a:cubicBezTo>
                  <a:cubicBezTo>
                    <a:pt x="213" y="341"/>
                    <a:pt x="204" y="341"/>
                    <a:pt x="201" y="347"/>
                  </a:cubicBezTo>
                  <a:cubicBezTo>
                    <a:pt x="187" y="352"/>
                    <a:pt x="176" y="360"/>
                    <a:pt x="162" y="364"/>
                  </a:cubicBezTo>
                  <a:cubicBezTo>
                    <a:pt x="159" y="365"/>
                    <a:pt x="155" y="367"/>
                    <a:pt x="152" y="368"/>
                  </a:cubicBezTo>
                  <a:cubicBezTo>
                    <a:pt x="145" y="370"/>
                    <a:pt x="139" y="371"/>
                    <a:pt x="132" y="374"/>
                  </a:cubicBezTo>
                  <a:cubicBezTo>
                    <a:pt x="116" y="379"/>
                    <a:pt x="87" y="383"/>
                    <a:pt x="65" y="377"/>
                  </a:cubicBezTo>
                  <a:cubicBezTo>
                    <a:pt x="51" y="372"/>
                    <a:pt x="41" y="368"/>
                    <a:pt x="31" y="358"/>
                  </a:cubicBezTo>
                  <a:cubicBezTo>
                    <a:pt x="26" y="354"/>
                    <a:pt x="23" y="351"/>
                    <a:pt x="19" y="346"/>
                  </a:cubicBezTo>
                  <a:cubicBezTo>
                    <a:pt x="17" y="343"/>
                    <a:pt x="15" y="340"/>
                    <a:pt x="12" y="335"/>
                  </a:cubicBezTo>
                  <a:cubicBezTo>
                    <a:pt x="7" y="325"/>
                    <a:pt x="0" y="308"/>
                    <a:pt x="2" y="289"/>
                  </a:cubicBezTo>
                  <a:cubicBezTo>
                    <a:pt x="3" y="278"/>
                    <a:pt x="8" y="262"/>
                    <a:pt x="13" y="252"/>
                  </a:cubicBezTo>
                  <a:cubicBezTo>
                    <a:pt x="14" y="250"/>
                    <a:pt x="16" y="249"/>
                    <a:pt x="17" y="247"/>
                  </a:cubicBezTo>
                  <a:cubicBezTo>
                    <a:pt x="18" y="245"/>
                    <a:pt x="18" y="242"/>
                    <a:pt x="19" y="241"/>
                  </a:cubicBezTo>
                  <a:cubicBezTo>
                    <a:pt x="24" y="235"/>
                    <a:pt x="32" y="227"/>
                    <a:pt x="39" y="221"/>
                  </a:cubicBezTo>
                  <a:cubicBezTo>
                    <a:pt x="47" y="215"/>
                    <a:pt x="53" y="208"/>
                    <a:pt x="61" y="204"/>
                  </a:cubicBezTo>
                  <a:cubicBezTo>
                    <a:pt x="76" y="195"/>
                    <a:pt x="91" y="188"/>
                    <a:pt x="107" y="180"/>
                  </a:cubicBezTo>
                  <a:cubicBezTo>
                    <a:pt x="113" y="177"/>
                    <a:pt x="121" y="175"/>
                    <a:pt x="128" y="171"/>
                  </a:cubicBezTo>
                  <a:cubicBezTo>
                    <a:pt x="130" y="170"/>
                    <a:pt x="130" y="168"/>
                    <a:pt x="132" y="166"/>
                  </a:cubicBezTo>
                  <a:cubicBezTo>
                    <a:pt x="134" y="165"/>
                    <a:pt x="137" y="165"/>
                    <a:pt x="138" y="164"/>
                  </a:cubicBezTo>
                  <a:cubicBezTo>
                    <a:pt x="140" y="162"/>
                    <a:pt x="149" y="146"/>
                    <a:pt x="150" y="140"/>
                  </a:cubicBezTo>
                  <a:cubicBezTo>
                    <a:pt x="159" y="92"/>
                    <a:pt x="99" y="101"/>
                    <a:pt x="70" y="111"/>
                  </a:cubicBezTo>
                  <a:cubicBezTo>
                    <a:pt x="65" y="112"/>
                    <a:pt x="64" y="111"/>
                    <a:pt x="60" y="115"/>
                  </a:cubicBezTo>
                  <a:cubicBezTo>
                    <a:pt x="57" y="118"/>
                    <a:pt x="49" y="123"/>
                    <a:pt x="46" y="128"/>
                  </a:cubicBezTo>
                  <a:cubicBezTo>
                    <a:pt x="43" y="134"/>
                    <a:pt x="44" y="145"/>
                    <a:pt x="33" y="141"/>
                  </a:cubicBezTo>
                  <a:cubicBezTo>
                    <a:pt x="31" y="138"/>
                    <a:pt x="34" y="134"/>
                    <a:pt x="33" y="130"/>
                  </a:cubicBezTo>
                  <a:cubicBezTo>
                    <a:pt x="33" y="116"/>
                    <a:pt x="27" y="98"/>
                    <a:pt x="26" y="83"/>
                  </a:cubicBezTo>
                  <a:cubicBezTo>
                    <a:pt x="25" y="79"/>
                    <a:pt x="27" y="75"/>
                    <a:pt x="26" y="71"/>
                  </a:cubicBezTo>
                  <a:cubicBezTo>
                    <a:pt x="25" y="68"/>
                    <a:pt x="22" y="66"/>
                    <a:pt x="21" y="63"/>
                  </a:cubicBezTo>
                  <a:cubicBezTo>
                    <a:pt x="19" y="60"/>
                    <a:pt x="24" y="59"/>
                    <a:pt x="26" y="57"/>
                  </a:cubicBezTo>
                  <a:cubicBezTo>
                    <a:pt x="32" y="50"/>
                    <a:pt x="37" y="43"/>
                    <a:pt x="43" y="37"/>
                  </a:cubicBezTo>
                  <a:cubicBezTo>
                    <a:pt x="48" y="32"/>
                    <a:pt x="55" y="31"/>
                    <a:pt x="59" y="25"/>
                  </a:cubicBezTo>
                  <a:cubicBezTo>
                    <a:pt x="69" y="24"/>
                    <a:pt x="75" y="20"/>
                    <a:pt x="81" y="16"/>
                  </a:cubicBezTo>
                  <a:cubicBezTo>
                    <a:pt x="86" y="16"/>
                    <a:pt x="90" y="14"/>
                    <a:pt x="95" y="13"/>
                  </a:cubicBezTo>
                  <a:cubicBezTo>
                    <a:pt x="96" y="13"/>
                    <a:pt x="96" y="10"/>
                    <a:pt x="97" y="10"/>
                  </a:cubicBezTo>
                  <a:cubicBezTo>
                    <a:pt x="100" y="9"/>
                    <a:pt x="104" y="9"/>
                    <a:pt x="107" y="8"/>
                  </a:cubicBezTo>
                  <a:cubicBezTo>
                    <a:pt x="123" y="4"/>
                    <a:pt x="137" y="0"/>
                    <a:pt x="156" y="1"/>
                  </a:cubicBezTo>
                  <a:cubicBezTo>
                    <a:pt x="166" y="2"/>
                    <a:pt x="176" y="6"/>
                    <a:pt x="184" y="9"/>
                  </a:cubicBezTo>
                  <a:cubicBezTo>
                    <a:pt x="190" y="11"/>
                    <a:pt x="193" y="11"/>
                    <a:pt x="198" y="14"/>
                  </a:cubicBezTo>
                  <a:cubicBezTo>
                    <a:pt x="215" y="23"/>
                    <a:pt x="232" y="40"/>
                    <a:pt x="244" y="55"/>
                  </a:cubicBezTo>
                  <a:cubicBezTo>
                    <a:pt x="247" y="67"/>
                    <a:pt x="255" y="78"/>
                    <a:pt x="256" y="90"/>
                  </a:cubicBezTo>
                  <a:cubicBezTo>
                    <a:pt x="258" y="101"/>
                    <a:pt x="258" y="114"/>
                    <a:pt x="256" y="125"/>
                  </a:cubicBezTo>
                  <a:cubicBezTo>
                    <a:pt x="255" y="130"/>
                    <a:pt x="252" y="136"/>
                    <a:pt x="249" y="141"/>
                  </a:cubicBezTo>
                  <a:cubicBezTo>
                    <a:pt x="244" y="153"/>
                    <a:pt x="239" y="163"/>
                    <a:pt x="230" y="172"/>
                  </a:cubicBezTo>
                  <a:cubicBezTo>
                    <a:pt x="229" y="174"/>
                    <a:pt x="226" y="174"/>
                    <a:pt x="225" y="176"/>
                  </a:cubicBezTo>
                  <a:cubicBezTo>
                    <a:pt x="214" y="185"/>
                    <a:pt x="201" y="197"/>
                    <a:pt x="188" y="205"/>
                  </a:cubicBezTo>
                  <a:cubicBezTo>
                    <a:pt x="184" y="207"/>
                    <a:pt x="180" y="209"/>
                    <a:pt x="176" y="212"/>
                  </a:cubicBezTo>
                  <a:cubicBezTo>
                    <a:pt x="172" y="214"/>
                    <a:pt x="168" y="216"/>
                    <a:pt x="164" y="218"/>
                  </a:cubicBezTo>
                  <a:cubicBezTo>
                    <a:pt x="156" y="223"/>
                    <a:pt x="147" y="226"/>
                    <a:pt x="139" y="231"/>
                  </a:cubicBezTo>
                  <a:cubicBezTo>
                    <a:pt x="124" y="239"/>
                    <a:pt x="104" y="253"/>
                    <a:pt x="115" y="273"/>
                  </a:cubicBezTo>
                  <a:cubicBezTo>
                    <a:pt x="119" y="279"/>
                    <a:pt x="130" y="285"/>
                    <a:pt x="138" y="284"/>
                  </a:cubicBezTo>
                  <a:cubicBezTo>
                    <a:pt x="146" y="284"/>
                    <a:pt x="155" y="276"/>
                    <a:pt x="161" y="272"/>
                  </a:cubicBezTo>
                  <a:cubicBezTo>
                    <a:pt x="166" y="269"/>
                    <a:pt x="180" y="262"/>
                    <a:pt x="182" y="259"/>
                  </a:cubicBezTo>
                  <a:cubicBezTo>
                    <a:pt x="186" y="254"/>
                    <a:pt x="183" y="248"/>
                    <a:pt x="187" y="245"/>
                  </a:cubicBezTo>
                  <a:close/>
                  <a:moveTo>
                    <a:pt x="154" y="287"/>
                  </a:moveTo>
                  <a:cubicBezTo>
                    <a:pt x="149" y="290"/>
                    <a:pt x="141" y="293"/>
                    <a:pt x="135" y="293"/>
                  </a:cubicBezTo>
                  <a:cubicBezTo>
                    <a:pt x="131" y="293"/>
                    <a:pt x="128" y="290"/>
                    <a:pt x="126" y="289"/>
                  </a:cubicBezTo>
                  <a:cubicBezTo>
                    <a:pt x="122" y="288"/>
                    <a:pt x="118" y="289"/>
                    <a:pt x="116" y="287"/>
                  </a:cubicBezTo>
                  <a:cubicBezTo>
                    <a:pt x="113" y="286"/>
                    <a:pt x="110" y="282"/>
                    <a:pt x="108" y="280"/>
                  </a:cubicBezTo>
                  <a:cubicBezTo>
                    <a:pt x="106" y="275"/>
                    <a:pt x="101" y="263"/>
                    <a:pt x="104" y="254"/>
                  </a:cubicBezTo>
                  <a:cubicBezTo>
                    <a:pt x="104" y="251"/>
                    <a:pt x="107" y="250"/>
                    <a:pt x="108" y="248"/>
                  </a:cubicBezTo>
                  <a:cubicBezTo>
                    <a:pt x="110" y="246"/>
                    <a:pt x="111" y="244"/>
                    <a:pt x="112" y="240"/>
                  </a:cubicBezTo>
                  <a:cubicBezTo>
                    <a:pt x="118" y="238"/>
                    <a:pt x="121" y="233"/>
                    <a:pt x="126" y="230"/>
                  </a:cubicBezTo>
                  <a:cubicBezTo>
                    <a:pt x="127" y="229"/>
                    <a:pt x="130" y="228"/>
                    <a:pt x="132" y="227"/>
                  </a:cubicBezTo>
                  <a:cubicBezTo>
                    <a:pt x="137" y="224"/>
                    <a:pt x="141" y="221"/>
                    <a:pt x="145" y="219"/>
                  </a:cubicBezTo>
                  <a:cubicBezTo>
                    <a:pt x="148" y="218"/>
                    <a:pt x="151" y="218"/>
                    <a:pt x="153" y="217"/>
                  </a:cubicBezTo>
                  <a:cubicBezTo>
                    <a:pt x="159" y="215"/>
                    <a:pt x="165" y="210"/>
                    <a:pt x="172" y="206"/>
                  </a:cubicBezTo>
                  <a:cubicBezTo>
                    <a:pt x="182" y="200"/>
                    <a:pt x="191" y="194"/>
                    <a:pt x="199" y="188"/>
                  </a:cubicBezTo>
                  <a:cubicBezTo>
                    <a:pt x="202" y="186"/>
                    <a:pt x="206" y="185"/>
                    <a:pt x="208" y="183"/>
                  </a:cubicBezTo>
                  <a:cubicBezTo>
                    <a:pt x="215" y="177"/>
                    <a:pt x="220" y="168"/>
                    <a:pt x="228" y="164"/>
                  </a:cubicBezTo>
                  <a:cubicBezTo>
                    <a:pt x="234" y="152"/>
                    <a:pt x="243" y="144"/>
                    <a:pt x="247" y="130"/>
                  </a:cubicBezTo>
                  <a:cubicBezTo>
                    <a:pt x="252" y="110"/>
                    <a:pt x="248" y="82"/>
                    <a:pt x="240" y="65"/>
                  </a:cubicBezTo>
                  <a:cubicBezTo>
                    <a:pt x="228" y="40"/>
                    <a:pt x="195" y="15"/>
                    <a:pt x="163" y="9"/>
                  </a:cubicBezTo>
                  <a:cubicBezTo>
                    <a:pt x="140" y="4"/>
                    <a:pt x="112" y="11"/>
                    <a:pt x="95" y="18"/>
                  </a:cubicBezTo>
                  <a:cubicBezTo>
                    <a:pt x="91" y="19"/>
                    <a:pt x="88" y="22"/>
                    <a:pt x="84" y="23"/>
                  </a:cubicBezTo>
                  <a:cubicBezTo>
                    <a:pt x="77" y="26"/>
                    <a:pt x="73" y="26"/>
                    <a:pt x="67" y="29"/>
                  </a:cubicBezTo>
                  <a:cubicBezTo>
                    <a:pt x="56" y="34"/>
                    <a:pt x="54" y="40"/>
                    <a:pt x="45" y="44"/>
                  </a:cubicBezTo>
                  <a:cubicBezTo>
                    <a:pt x="44" y="54"/>
                    <a:pt x="35" y="56"/>
                    <a:pt x="32" y="63"/>
                  </a:cubicBezTo>
                  <a:cubicBezTo>
                    <a:pt x="35" y="82"/>
                    <a:pt x="38" y="106"/>
                    <a:pt x="39" y="125"/>
                  </a:cubicBezTo>
                  <a:cubicBezTo>
                    <a:pt x="46" y="120"/>
                    <a:pt x="50" y="112"/>
                    <a:pt x="57" y="108"/>
                  </a:cubicBezTo>
                  <a:cubicBezTo>
                    <a:pt x="70" y="100"/>
                    <a:pt x="111" y="93"/>
                    <a:pt x="129" y="95"/>
                  </a:cubicBezTo>
                  <a:cubicBezTo>
                    <a:pt x="138" y="96"/>
                    <a:pt x="152" y="108"/>
                    <a:pt x="154" y="113"/>
                  </a:cubicBezTo>
                  <a:cubicBezTo>
                    <a:pt x="157" y="118"/>
                    <a:pt x="159" y="128"/>
                    <a:pt x="158" y="134"/>
                  </a:cubicBezTo>
                  <a:cubicBezTo>
                    <a:pt x="158" y="146"/>
                    <a:pt x="146" y="167"/>
                    <a:pt x="139" y="172"/>
                  </a:cubicBezTo>
                  <a:cubicBezTo>
                    <a:pt x="134" y="176"/>
                    <a:pt x="126" y="179"/>
                    <a:pt x="119" y="182"/>
                  </a:cubicBezTo>
                  <a:cubicBezTo>
                    <a:pt x="97" y="191"/>
                    <a:pt x="76" y="201"/>
                    <a:pt x="58" y="212"/>
                  </a:cubicBezTo>
                  <a:cubicBezTo>
                    <a:pt x="47" y="222"/>
                    <a:pt x="33" y="233"/>
                    <a:pt x="26" y="247"/>
                  </a:cubicBezTo>
                  <a:cubicBezTo>
                    <a:pt x="25" y="249"/>
                    <a:pt x="23" y="250"/>
                    <a:pt x="22" y="252"/>
                  </a:cubicBezTo>
                  <a:cubicBezTo>
                    <a:pt x="16" y="262"/>
                    <a:pt x="10" y="277"/>
                    <a:pt x="9" y="289"/>
                  </a:cubicBezTo>
                  <a:cubicBezTo>
                    <a:pt x="8" y="311"/>
                    <a:pt x="17" y="328"/>
                    <a:pt x="27" y="344"/>
                  </a:cubicBezTo>
                  <a:cubicBezTo>
                    <a:pt x="43" y="358"/>
                    <a:pt x="62" y="372"/>
                    <a:pt x="88" y="373"/>
                  </a:cubicBezTo>
                  <a:cubicBezTo>
                    <a:pt x="111" y="374"/>
                    <a:pt x="132" y="365"/>
                    <a:pt x="147" y="360"/>
                  </a:cubicBezTo>
                  <a:cubicBezTo>
                    <a:pt x="152" y="359"/>
                    <a:pt x="157" y="358"/>
                    <a:pt x="162" y="356"/>
                  </a:cubicBezTo>
                  <a:cubicBezTo>
                    <a:pt x="170" y="354"/>
                    <a:pt x="176" y="349"/>
                    <a:pt x="183" y="345"/>
                  </a:cubicBezTo>
                  <a:cubicBezTo>
                    <a:pt x="191" y="341"/>
                    <a:pt x="199" y="337"/>
                    <a:pt x="203" y="332"/>
                  </a:cubicBezTo>
                  <a:cubicBezTo>
                    <a:pt x="207" y="320"/>
                    <a:pt x="201" y="310"/>
                    <a:pt x="199" y="300"/>
                  </a:cubicBezTo>
                  <a:cubicBezTo>
                    <a:pt x="196" y="288"/>
                    <a:pt x="195" y="274"/>
                    <a:pt x="191" y="262"/>
                  </a:cubicBezTo>
                  <a:cubicBezTo>
                    <a:pt x="180" y="266"/>
                    <a:pt x="169" y="280"/>
                    <a:pt x="154" y="287"/>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p:nvSpPr>
          <p:spPr bwMode="auto">
            <a:xfrm>
              <a:off x="2273" y="918"/>
              <a:ext cx="70" cy="66"/>
            </a:xfrm>
            <a:custGeom>
              <a:avLst/>
              <a:gdLst/>
              <a:ahLst/>
              <a:cxnLst>
                <a:cxn ang="0">
                  <a:pos x="26" y="1"/>
                </a:cxn>
                <a:cxn ang="0">
                  <a:pos x="27" y="0"/>
                </a:cxn>
                <a:cxn ang="0">
                  <a:pos x="49" y="13"/>
                </a:cxn>
                <a:cxn ang="0">
                  <a:pos x="28" y="54"/>
                </a:cxn>
                <a:cxn ang="0">
                  <a:pos x="3" y="28"/>
                </a:cxn>
                <a:cxn ang="0">
                  <a:pos x="26" y="1"/>
                </a:cxn>
                <a:cxn ang="0">
                  <a:pos x="25" y="20"/>
                </a:cxn>
                <a:cxn ang="0">
                  <a:pos x="21" y="16"/>
                </a:cxn>
                <a:cxn ang="0">
                  <a:pos x="11" y="26"/>
                </a:cxn>
                <a:cxn ang="0">
                  <a:pos x="29" y="47"/>
                </a:cxn>
                <a:cxn ang="0">
                  <a:pos x="39" y="42"/>
                </a:cxn>
                <a:cxn ang="0">
                  <a:pos x="30" y="12"/>
                </a:cxn>
                <a:cxn ang="0">
                  <a:pos x="25" y="20"/>
                </a:cxn>
              </a:cxnLst>
              <a:rect l="0" t="0" r="r" b="b"/>
              <a:pathLst>
                <a:path w="59" h="56">
                  <a:moveTo>
                    <a:pt x="26" y="1"/>
                  </a:moveTo>
                  <a:cubicBezTo>
                    <a:pt x="26" y="0"/>
                    <a:pt x="26" y="0"/>
                    <a:pt x="27" y="0"/>
                  </a:cubicBezTo>
                  <a:cubicBezTo>
                    <a:pt x="36" y="6"/>
                    <a:pt x="45" y="5"/>
                    <a:pt x="49" y="13"/>
                  </a:cubicBezTo>
                  <a:cubicBezTo>
                    <a:pt x="59" y="30"/>
                    <a:pt x="44" y="53"/>
                    <a:pt x="28" y="54"/>
                  </a:cubicBezTo>
                  <a:cubicBezTo>
                    <a:pt x="11" y="56"/>
                    <a:pt x="0" y="41"/>
                    <a:pt x="3" y="28"/>
                  </a:cubicBezTo>
                  <a:cubicBezTo>
                    <a:pt x="6" y="18"/>
                    <a:pt x="19" y="6"/>
                    <a:pt x="26" y="1"/>
                  </a:cubicBezTo>
                  <a:close/>
                  <a:moveTo>
                    <a:pt x="25" y="20"/>
                  </a:moveTo>
                  <a:cubicBezTo>
                    <a:pt x="22" y="20"/>
                    <a:pt x="25" y="15"/>
                    <a:pt x="21" y="16"/>
                  </a:cubicBezTo>
                  <a:cubicBezTo>
                    <a:pt x="16" y="17"/>
                    <a:pt x="14" y="23"/>
                    <a:pt x="11" y="26"/>
                  </a:cubicBezTo>
                  <a:cubicBezTo>
                    <a:pt x="9" y="41"/>
                    <a:pt x="19" y="45"/>
                    <a:pt x="29" y="47"/>
                  </a:cubicBezTo>
                  <a:cubicBezTo>
                    <a:pt x="32" y="45"/>
                    <a:pt x="35" y="43"/>
                    <a:pt x="39" y="42"/>
                  </a:cubicBezTo>
                  <a:cubicBezTo>
                    <a:pt x="46" y="32"/>
                    <a:pt x="44" y="13"/>
                    <a:pt x="30" y="12"/>
                  </a:cubicBezTo>
                  <a:cubicBezTo>
                    <a:pt x="32" y="16"/>
                    <a:pt x="29" y="19"/>
                    <a:pt x="25" y="20"/>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a:grpSpLocks noChangeAspect="1"/>
          </p:cNvGrpSpPr>
          <p:nvPr/>
        </p:nvGrpSpPr>
        <p:grpSpPr bwMode="auto">
          <a:xfrm>
            <a:off x="4564062" y="381000"/>
            <a:ext cx="360363" cy="539750"/>
            <a:chOff x="2880" y="240"/>
            <a:chExt cx="227" cy="340"/>
          </a:xfrm>
        </p:grpSpPr>
        <p:sp>
          <p:nvSpPr>
            <p:cNvPr id="13" name="AutoShape 13"/>
            <p:cNvSpPr>
              <a:spLocks noChangeAspect="1" noChangeArrowheads="1" noTextEdit="1"/>
            </p:cNvSpPr>
            <p:nvPr/>
          </p:nvSpPr>
          <p:spPr bwMode="auto">
            <a:xfrm>
              <a:off x="2880" y="240"/>
              <a:ext cx="227" cy="340"/>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noEditPoints="1"/>
            </p:cNvSpPr>
            <p:nvPr/>
          </p:nvSpPr>
          <p:spPr bwMode="auto">
            <a:xfrm>
              <a:off x="2875" y="238"/>
              <a:ext cx="235" cy="275"/>
            </a:xfrm>
            <a:custGeom>
              <a:avLst/>
              <a:gdLst/>
              <a:ahLst/>
              <a:cxnLst>
                <a:cxn ang="0">
                  <a:pos x="186" y="235"/>
                </a:cxn>
                <a:cxn ang="0">
                  <a:pos x="207" y="229"/>
                </a:cxn>
                <a:cxn ang="0">
                  <a:pos x="247" y="256"/>
                </a:cxn>
                <a:cxn ang="0">
                  <a:pos x="192" y="298"/>
                </a:cxn>
                <a:cxn ang="0">
                  <a:pos x="37" y="303"/>
                </a:cxn>
                <a:cxn ang="0">
                  <a:pos x="32" y="227"/>
                </a:cxn>
                <a:cxn ang="0">
                  <a:pos x="154" y="179"/>
                </a:cxn>
                <a:cxn ang="0">
                  <a:pos x="155" y="108"/>
                </a:cxn>
                <a:cxn ang="0">
                  <a:pos x="62" y="125"/>
                </a:cxn>
                <a:cxn ang="0">
                  <a:pos x="39" y="120"/>
                </a:cxn>
                <a:cxn ang="0">
                  <a:pos x="42" y="54"/>
                </a:cxn>
                <a:cxn ang="0">
                  <a:pos x="84" y="24"/>
                </a:cxn>
                <a:cxn ang="0">
                  <a:pos x="193" y="3"/>
                </a:cxn>
                <a:cxn ang="0">
                  <a:pos x="269" y="111"/>
                </a:cxn>
                <a:cxn ang="0">
                  <a:pos x="151" y="227"/>
                </a:cxn>
                <a:cxn ang="0">
                  <a:pos x="184" y="246"/>
                </a:cxn>
                <a:cxn ang="0">
                  <a:pos x="136" y="240"/>
                </a:cxn>
                <a:cxn ang="0">
                  <a:pos x="170" y="208"/>
                </a:cxn>
                <a:cxn ang="0">
                  <a:pos x="255" y="138"/>
                </a:cxn>
                <a:cxn ang="0">
                  <a:pos x="218" y="18"/>
                </a:cxn>
                <a:cxn ang="0">
                  <a:pos x="58" y="50"/>
                </a:cxn>
                <a:cxn ang="0">
                  <a:pos x="46" y="61"/>
                </a:cxn>
                <a:cxn ang="0">
                  <a:pos x="64" y="117"/>
                </a:cxn>
                <a:cxn ang="0">
                  <a:pos x="165" y="107"/>
                </a:cxn>
                <a:cxn ang="0">
                  <a:pos x="163" y="179"/>
                </a:cxn>
                <a:cxn ang="0">
                  <a:pos x="101" y="201"/>
                </a:cxn>
                <a:cxn ang="0">
                  <a:pos x="19" y="243"/>
                </a:cxn>
                <a:cxn ang="0">
                  <a:pos x="15" y="249"/>
                </a:cxn>
                <a:cxn ang="0">
                  <a:pos x="48" y="301"/>
                </a:cxn>
                <a:cxn ang="0">
                  <a:pos x="131" y="310"/>
                </a:cxn>
                <a:cxn ang="0">
                  <a:pos x="234" y="261"/>
                </a:cxn>
                <a:cxn ang="0">
                  <a:pos x="184" y="246"/>
                </a:cxn>
              </a:cxnLst>
              <a:rect l="0" t="0" r="r" b="b"/>
              <a:pathLst>
                <a:path w="273" h="320">
                  <a:moveTo>
                    <a:pt x="144" y="250"/>
                  </a:moveTo>
                  <a:cubicBezTo>
                    <a:pt x="157" y="254"/>
                    <a:pt x="176" y="245"/>
                    <a:pt x="186" y="235"/>
                  </a:cubicBezTo>
                  <a:cubicBezTo>
                    <a:pt x="191" y="230"/>
                    <a:pt x="195" y="219"/>
                    <a:pt x="201" y="220"/>
                  </a:cubicBezTo>
                  <a:cubicBezTo>
                    <a:pt x="207" y="221"/>
                    <a:pt x="205" y="223"/>
                    <a:pt x="207" y="229"/>
                  </a:cubicBezTo>
                  <a:cubicBezTo>
                    <a:pt x="212" y="236"/>
                    <a:pt x="220" y="240"/>
                    <a:pt x="225" y="247"/>
                  </a:cubicBezTo>
                  <a:cubicBezTo>
                    <a:pt x="231" y="251"/>
                    <a:pt x="240" y="252"/>
                    <a:pt x="247" y="256"/>
                  </a:cubicBezTo>
                  <a:cubicBezTo>
                    <a:pt x="249" y="263"/>
                    <a:pt x="240" y="267"/>
                    <a:pt x="236" y="270"/>
                  </a:cubicBezTo>
                  <a:cubicBezTo>
                    <a:pt x="223" y="280"/>
                    <a:pt x="209" y="290"/>
                    <a:pt x="192" y="298"/>
                  </a:cubicBezTo>
                  <a:cubicBezTo>
                    <a:pt x="164" y="311"/>
                    <a:pt x="129" y="320"/>
                    <a:pt x="86" y="317"/>
                  </a:cubicBezTo>
                  <a:cubicBezTo>
                    <a:pt x="70" y="316"/>
                    <a:pt x="53" y="311"/>
                    <a:pt x="37" y="303"/>
                  </a:cubicBezTo>
                  <a:cubicBezTo>
                    <a:pt x="25" y="297"/>
                    <a:pt x="8" y="285"/>
                    <a:pt x="6" y="274"/>
                  </a:cubicBezTo>
                  <a:cubicBezTo>
                    <a:pt x="0" y="249"/>
                    <a:pt x="19" y="236"/>
                    <a:pt x="32" y="227"/>
                  </a:cubicBezTo>
                  <a:cubicBezTo>
                    <a:pt x="45" y="217"/>
                    <a:pt x="62" y="208"/>
                    <a:pt x="80" y="202"/>
                  </a:cubicBezTo>
                  <a:cubicBezTo>
                    <a:pt x="106" y="191"/>
                    <a:pt x="134" y="190"/>
                    <a:pt x="154" y="179"/>
                  </a:cubicBezTo>
                  <a:cubicBezTo>
                    <a:pt x="164" y="172"/>
                    <a:pt x="181" y="154"/>
                    <a:pt x="179" y="134"/>
                  </a:cubicBezTo>
                  <a:cubicBezTo>
                    <a:pt x="177" y="121"/>
                    <a:pt x="166" y="117"/>
                    <a:pt x="155" y="108"/>
                  </a:cubicBezTo>
                  <a:cubicBezTo>
                    <a:pt x="133" y="101"/>
                    <a:pt x="110" y="110"/>
                    <a:pt x="88" y="117"/>
                  </a:cubicBezTo>
                  <a:cubicBezTo>
                    <a:pt x="80" y="120"/>
                    <a:pt x="71" y="122"/>
                    <a:pt x="62" y="125"/>
                  </a:cubicBezTo>
                  <a:cubicBezTo>
                    <a:pt x="54" y="128"/>
                    <a:pt x="46" y="133"/>
                    <a:pt x="38" y="131"/>
                  </a:cubicBezTo>
                  <a:cubicBezTo>
                    <a:pt x="34" y="128"/>
                    <a:pt x="39" y="124"/>
                    <a:pt x="39" y="120"/>
                  </a:cubicBezTo>
                  <a:cubicBezTo>
                    <a:pt x="39" y="110"/>
                    <a:pt x="40" y="95"/>
                    <a:pt x="41" y="81"/>
                  </a:cubicBezTo>
                  <a:cubicBezTo>
                    <a:pt x="42" y="71"/>
                    <a:pt x="46" y="63"/>
                    <a:pt x="42" y="54"/>
                  </a:cubicBezTo>
                  <a:cubicBezTo>
                    <a:pt x="47" y="46"/>
                    <a:pt x="56" y="43"/>
                    <a:pt x="63" y="38"/>
                  </a:cubicBezTo>
                  <a:cubicBezTo>
                    <a:pt x="70" y="34"/>
                    <a:pt x="77" y="28"/>
                    <a:pt x="84" y="24"/>
                  </a:cubicBezTo>
                  <a:cubicBezTo>
                    <a:pt x="103" y="14"/>
                    <a:pt x="122" y="7"/>
                    <a:pt x="147" y="4"/>
                  </a:cubicBezTo>
                  <a:cubicBezTo>
                    <a:pt x="159" y="2"/>
                    <a:pt x="178" y="0"/>
                    <a:pt x="193" y="3"/>
                  </a:cubicBezTo>
                  <a:cubicBezTo>
                    <a:pt x="211" y="6"/>
                    <a:pt x="239" y="20"/>
                    <a:pt x="250" y="32"/>
                  </a:cubicBezTo>
                  <a:cubicBezTo>
                    <a:pt x="264" y="48"/>
                    <a:pt x="273" y="86"/>
                    <a:pt x="269" y="111"/>
                  </a:cubicBezTo>
                  <a:cubicBezTo>
                    <a:pt x="262" y="156"/>
                    <a:pt x="228" y="188"/>
                    <a:pt x="188" y="206"/>
                  </a:cubicBezTo>
                  <a:cubicBezTo>
                    <a:pt x="176" y="212"/>
                    <a:pt x="159" y="218"/>
                    <a:pt x="151" y="227"/>
                  </a:cubicBezTo>
                  <a:cubicBezTo>
                    <a:pt x="146" y="232"/>
                    <a:pt x="143" y="238"/>
                    <a:pt x="144" y="250"/>
                  </a:cubicBezTo>
                  <a:close/>
                  <a:moveTo>
                    <a:pt x="184" y="246"/>
                  </a:moveTo>
                  <a:cubicBezTo>
                    <a:pt x="177" y="251"/>
                    <a:pt x="152" y="261"/>
                    <a:pt x="144" y="258"/>
                  </a:cubicBezTo>
                  <a:cubicBezTo>
                    <a:pt x="135" y="256"/>
                    <a:pt x="134" y="247"/>
                    <a:pt x="136" y="240"/>
                  </a:cubicBezTo>
                  <a:cubicBezTo>
                    <a:pt x="137" y="237"/>
                    <a:pt x="139" y="236"/>
                    <a:pt x="140" y="234"/>
                  </a:cubicBezTo>
                  <a:cubicBezTo>
                    <a:pt x="148" y="217"/>
                    <a:pt x="154" y="215"/>
                    <a:pt x="170" y="208"/>
                  </a:cubicBezTo>
                  <a:cubicBezTo>
                    <a:pt x="200" y="195"/>
                    <a:pt x="229" y="180"/>
                    <a:pt x="246" y="153"/>
                  </a:cubicBezTo>
                  <a:cubicBezTo>
                    <a:pt x="249" y="148"/>
                    <a:pt x="253" y="143"/>
                    <a:pt x="255" y="138"/>
                  </a:cubicBezTo>
                  <a:cubicBezTo>
                    <a:pt x="270" y="105"/>
                    <a:pt x="263" y="52"/>
                    <a:pt x="240" y="32"/>
                  </a:cubicBezTo>
                  <a:cubicBezTo>
                    <a:pt x="235" y="27"/>
                    <a:pt x="226" y="22"/>
                    <a:pt x="218" y="18"/>
                  </a:cubicBezTo>
                  <a:cubicBezTo>
                    <a:pt x="203" y="11"/>
                    <a:pt x="187" y="6"/>
                    <a:pt x="168" y="7"/>
                  </a:cubicBezTo>
                  <a:cubicBezTo>
                    <a:pt x="123" y="7"/>
                    <a:pt x="90" y="25"/>
                    <a:pt x="58" y="50"/>
                  </a:cubicBezTo>
                  <a:cubicBezTo>
                    <a:pt x="54" y="50"/>
                    <a:pt x="57" y="55"/>
                    <a:pt x="55" y="57"/>
                  </a:cubicBezTo>
                  <a:cubicBezTo>
                    <a:pt x="52" y="59"/>
                    <a:pt x="46" y="57"/>
                    <a:pt x="46" y="61"/>
                  </a:cubicBezTo>
                  <a:cubicBezTo>
                    <a:pt x="48" y="82"/>
                    <a:pt x="45" y="101"/>
                    <a:pt x="45" y="124"/>
                  </a:cubicBezTo>
                  <a:cubicBezTo>
                    <a:pt x="52" y="124"/>
                    <a:pt x="58" y="119"/>
                    <a:pt x="64" y="117"/>
                  </a:cubicBezTo>
                  <a:cubicBezTo>
                    <a:pt x="75" y="114"/>
                    <a:pt x="87" y="110"/>
                    <a:pt x="100" y="107"/>
                  </a:cubicBezTo>
                  <a:cubicBezTo>
                    <a:pt x="127" y="98"/>
                    <a:pt x="147" y="97"/>
                    <a:pt x="165" y="107"/>
                  </a:cubicBezTo>
                  <a:cubicBezTo>
                    <a:pt x="178" y="115"/>
                    <a:pt x="191" y="126"/>
                    <a:pt x="185" y="147"/>
                  </a:cubicBezTo>
                  <a:cubicBezTo>
                    <a:pt x="182" y="157"/>
                    <a:pt x="171" y="170"/>
                    <a:pt x="163" y="179"/>
                  </a:cubicBezTo>
                  <a:cubicBezTo>
                    <a:pt x="157" y="185"/>
                    <a:pt x="143" y="188"/>
                    <a:pt x="132" y="192"/>
                  </a:cubicBezTo>
                  <a:cubicBezTo>
                    <a:pt x="122" y="195"/>
                    <a:pt x="111" y="198"/>
                    <a:pt x="101" y="201"/>
                  </a:cubicBezTo>
                  <a:cubicBezTo>
                    <a:pt x="74" y="207"/>
                    <a:pt x="49" y="220"/>
                    <a:pt x="32" y="233"/>
                  </a:cubicBezTo>
                  <a:cubicBezTo>
                    <a:pt x="27" y="237"/>
                    <a:pt x="22" y="239"/>
                    <a:pt x="19" y="243"/>
                  </a:cubicBezTo>
                  <a:cubicBezTo>
                    <a:pt x="18" y="244"/>
                    <a:pt x="19" y="246"/>
                    <a:pt x="18" y="247"/>
                  </a:cubicBezTo>
                  <a:cubicBezTo>
                    <a:pt x="18" y="248"/>
                    <a:pt x="16" y="247"/>
                    <a:pt x="15" y="249"/>
                  </a:cubicBezTo>
                  <a:cubicBezTo>
                    <a:pt x="9" y="261"/>
                    <a:pt x="15" y="278"/>
                    <a:pt x="22" y="285"/>
                  </a:cubicBezTo>
                  <a:cubicBezTo>
                    <a:pt x="27" y="290"/>
                    <a:pt x="38" y="297"/>
                    <a:pt x="48" y="301"/>
                  </a:cubicBezTo>
                  <a:cubicBezTo>
                    <a:pt x="62" y="308"/>
                    <a:pt x="78" y="309"/>
                    <a:pt x="92" y="309"/>
                  </a:cubicBezTo>
                  <a:cubicBezTo>
                    <a:pt x="104" y="309"/>
                    <a:pt x="119" y="311"/>
                    <a:pt x="131" y="310"/>
                  </a:cubicBezTo>
                  <a:cubicBezTo>
                    <a:pt x="135" y="309"/>
                    <a:pt x="140" y="307"/>
                    <a:pt x="145" y="306"/>
                  </a:cubicBezTo>
                  <a:cubicBezTo>
                    <a:pt x="182" y="298"/>
                    <a:pt x="213" y="284"/>
                    <a:pt x="234" y="261"/>
                  </a:cubicBezTo>
                  <a:cubicBezTo>
                    <a:pt x="222" y="252"/>
                    <a:pt x="209" y="245"/>
                    <a:pt x="202" y="231"/>
                  </a:cubicBezTo>
                  <a:cubicBezTo>
                    <a:pt x="195" y="233"/>
                    <a:pt x="191" y="241"/>
                    <a:pt x="184" y="246"/>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noEditPoints="1"/>
            </p:cNvSpPr>
            <p:nvPr/>
          </p:nvSpPr>
          <p:spPr bwMode="auto">
            <a:xfrm>
              <a:off x="2954" y="541"/>
              <a:ext cx="48" cy="41"/>
            </a:xfrm>
            <a:custGeom>
              <a:avLst/>
              <a:gdLst/>
              <a:ahLst/>
              <a:cxnLst>
                <a:cxn ang="0">
                  <a:pos x="47" y="4"/>
                </a:cxn>
                <a:cxn ang="0">
                  <a:pos x="27" y="46"/>
                </a:cxn>
                <a:cxn ang="0">
                  <a:pos x="15" y="43"/>
                </a:cxn>
                <a:cxn ang="0">
                  <a:pos x="22" y="0"/>
                </a:cxn>
                <a:cxn ang="0">
                  <a:pos x="47" y="4"/>
                </a:cxn>
                <a:cxn ang="0">
                  <a:pos x="38" y="7"/>
                </a:cxn>
                <a:cxn ang="0">
                  <a:pos x="25" y="7"/>
                </a:cxn>
                <a:cxn ang="0">
                  <a:pos x="25" y="40"/>
                </a:cxn>
                <a:cxn ang="0">
                  <a:pos x="43" y="13"/>
                </a:cxn>
                <a:cxn ang="0">
                  <a:pos x="38" y="7"/>
                </a:cxn>
              </a:cxnLst>
              <a:rect l="0" t="0" r="r" b="b"/>
              <a:pathLst>
                <a:path w="56" h="47">
                  <a:moveTo>
                    <a:pt x="47" y="4"/>
                  </a:moveTo>
                  <a:cubicBezTo>
                    <a:pt x="56" y="18"/>
                    <a:pt x="41" y="45"/>
                    <a:pt x="27" y="46"/>
                  </a:cubicBezTo>
                  <a:cubicBezTo>
                    <a:pt x="23" y="47"/>
                    <a:pt x="16" y="45"/>
                    <a:pt x="15" y="43"/>
                  </a:cubicBezTo>
                  <a:cubicBezTo>
                    <a:pt x="0" y="34"/>
                    <a:pt x="8" y="6"/>
                    <a:pt x="22" y="0"/>
                  </a:cubicBezTo>
                  <a:cubicBezTo>
                    <a:pt x="34" y="0"/>
                    <a:pt x="40" y="0"/>
                    <a:pt x="47" y="4"/>
                  </a:cubicBezTo>
                  <a:close/>
                  <a:moveTo>
                    <a:pt x="38" y="7"/>
                  </a:moveTo>
                  <a:cubicBezTo>
                    <a:pt x="34" y="6"/>
                    <a:pt x="27" y="6"/>
                    <a:pt x="25" y="7"/>
                  </a:cubicBezTo>
                  <a:cubicBezTo>
                    <a:pt x="12" y="10"/>
                    <a:pt x="8" y="39"/>
                    <a:pt x="25" y="40"/>
                  </a:cubicBezTo>
                  <a:cubicBezTo>
                    <a:pt x="37" y="40"/>
                    <a:pt x="41" y="25"/>
                    <a:pt x="43" y="13"/>
                  </a:cubicBezTo>
                  <a:cubicBezTo>
                    <a:pt x="41" y="11"/>
                    <a:pt x="40" y="8"/>
                    <a:pt x="38" y="7"/>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a:grpSpLocks noChangeAspect="1"/>
          </p:cNvGrpSpPr>
          <p:nvPr/>
        </p:nvGrpSpPr>
        <p:grpSpPr bwMode="auto">
          <a:xfrm rot="844600">
            <a:off x="5529263" y="682625"/>
            <a:ext cx="566737" cy="968375"/>
            <a:chOff x="3483" y="430"/>
            <a:chExt cx="357" cy="610"/>
          </a:xfrm>
        </p:grpSpPr>
        <p:sp>
          <p:nvSpPr>
            <p:cNvPr id="18" name="AutoShape 18"/>
            <p:cNvSpPr>
              <a:spLocks noChangeAspect="1" noChangeArrowheads="1" noTextEdit="1"/>
            </p:cNvSpPr>
            <p:nvPr/>
          </p:nvSpPr>
          <p:spPr bwMode="auto">
            <a:xfrm>
              <a:off x="3483" y="430"/>
              <a:ext cx="357" cy="610"/>
            </a:xfrm>
            <a:prstGeom prst="rect">
              <a:avLst/>
            </a:prstGeom>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noEditPoints="1"/>
            </p:cNvSpPr>
            <p:nvPr/>
          </p:nvSpPr>
          <p:spPr bwMode="auto">
            <a:xfrm>
              <a:off x="3477" y="429"/>
              <a:ext cx="363" cy="493"/>
            </a:xfrm>
            <a:custGeom>
              <a:avLst/>
              <a:gdLst/>
              <a:ahLst/>
              <a:cxnLst>
                <a:cxn ang="0">
                  <a:pos x="221" y="368"/>
                </a:cxn>
                <a:cxn ang="0">
                  <a:pos x="232" y="385"/>
                </a:cxn>
                <a:cxn ang="0">
                  <a:pos x="204" y="406"/>
                </a:cxn>
                <a:cxn ang="0">
                  <a:pos x="79" y="442"/>
                </a:cxn>
                <a:cxn ang="0">
                  <a:pos x="37" y="421"/>
                </a:cxn>
                <a:cxn ang="0">
                  <a:pos x="16" y="306"/>
                </a:cxn>
                <a:cxn ang="0">
                  <a:pos x="33" y="276"/>
                </a:cxn>
                <a:cxn ang="0">
                  <a:pos x="170" y="163"/>
                </a:cxn>
                <a:cxn ang="0">
                  <a:pos x="176" y="156"/>
                </a:cxn>
                <a:cxn ang="0">
                  <a:pos x="186" y="131"/>
                </a:cxn>
                <a:cxn ang="0">
                  <a:pos x="36" y="157"/>
                </a:cxn>
                <a:cxn ang="0">
                  <a:pos x="21" y="148"/>
                </a:cxn>
                <a:cxn ang="0">
                  <a:pos x="13" y="93"/>
                </a:cxn>
                <a:cxn ang="0">
                  <a:pos x="24" y="71"/>
                </a:cxn>
                <a:cxn ang="0">
                  <a:pos x="84" y="37"/>
                </a:cxn>
                <a:cxn ang="0">
                  <a:pos x="214" y="1"/>
                </a:cxn>
                <a:cxn ang="0">
                  <a:pos x="314" y="52"/>
                </a:cxn>
                <a:cxn ang="0">
                  <a:pos x="320" y="122"/>
                </a:cxn>
                <a:cxn ang="0">
                  <a:pos x="286" y="174"/>
                </a:cxn>
                <a:cxn ang="0">
                  <a:pos x="253" y="206"/>
                </a:cxn>
                <a:cxn ang="0">
                  <a:pos x="164" y="266"/>
                </a:cxn>
                <a:cxn ang="0">
                  <a:pos x="123" y="288"/>
                </a:cxn>
                <a:cxn ang="0">
                  <a:pos x="116" y="343"/>
                </a:cxn>
                <a:cxn ang="0">
                  <a:pos x="164" y="305"/>
                </a:cxn>
                <a:cxn ang="0">
                  <a:pos x="184" y="276"/>
                </a:cxn>
                <a:cxn ang="0">
                  <a:pos x="157" y="328"/>
                </a:cxn>
                <a:cxn ang="0">
                  <a:pos x="107" y="347"/>
                </a:cxn>
                <a:cxn ang="0">
                  <a:pos x="122" y="282"/>
                </a:cxn>
                <a:cxn ang="0">
                  <a:pos x="143" y="268"/>
                </a:cxn>
                <a:cxn ang="0">
                  <a:pos x="186" y="246"/>
                </a:cxn>
                <a:cxn ang="0">
                  <a:pos x="283" y="169"/>
                </a:cxn>
                <a:cxn ang="0">
                  <a:pos x="319" y="80"/>
                </a:cxn>
                <a:cxn ang="0">
                  <a:pos x="289" y="32"/>
                </a:cxn>
                <a:cxn ang="0">
                  <a:pos x="209" y="8"/>
                </a:cxn>
                <a:cxn ang="0">
                  <a:pos x="19" y="90"/>
                </a:cxn>
                <a:cxn ang="0">
                  <a:pos x="47" y="135"/>
                </a:cxn>
                <a:cxn ang="0">
                  <a:pos x="192" y="116"/>
                </a:cxn>
                <a:cxn ang="0">
                  <a:pos x="132" y="200"/>
                </a:cxn>
                <a:cxn ang="0">
                  <a:pos x="13" y="355"/>
                </a:cxn>
                <a:cxn ang="0">
                  <a:pos x="161" y="423"/>
                </a:cxn>
                <a:cxn ang="0">
                  <a:pos x="219" y="384"/>
                </a:cxn>
                <a:cxn ang="0">
                  <a:pos x="197" y="346"/>
                </a:cxn>
                <a:cxn ang="0">
                  <a:pos x="181" y="294"/>
                </a:cxn>
              </a:cxnLst>
              <a:rect l="0" t="0" r="r" b="b"/>
              <a:pathLst>
                <a:path w="326" h="444">
                  <a:moveTo>
                    <a:pt x="187" y="288"/>
                  </a:moveTo>
                  <a:cubicBezTo>
                    <a:pt x="196" y="316"/>
                    <a:pt x="204" y="346"/>
                    <a:pt x="221" y="368"/>
                  </a:cubicBezTo>
                  <a:cubicBezTo>
                    <a:pt x="223" y="371"/>
                    <a:pt x="224" y="374"/>
                    <a:pt x="227" y="377"/>
                  </a:cubicBezTo>
                  <a:cubicBezTo>
                    <a:pt x="228" y="379"/>
                    <a:pt x="232" y="381"/>
                    <a:pt x="232" y="385"/>
                  </a:cubicBezTo>
                  <a:cubicBezTo>
                    <a:pt x="227" y="391"/>
                    <a:pt x="220" y="394"/>
                    <a:pt x="213" y="399"/>
                  </a:cubicBezTo>
                  <a:cubicBezTo>
                    <a:pt x="210" y="401"/>
                    <a:pt x="207" y="403"/>
                    <a:pt x="204" y="406"/>
                  </a:cubicBezTo>
                  <a:cubicBezTo>
                    <a:pt x="185" y="420"/>
                    <a:pt x="159" y="437"/>
                    <a:pt x="128" y="441"/>
                  </a:cubicBezTo>
                  <a:cubicBezTo>
                    <a:pt x="110" y="444"/>
                    <a:pt x="95" y="443"/>
                    <a:pt x="79" y="442"/>
                  </a:cubicBezTo>
                  <a:cubicBezTo>
                    <a:pt x="74" y="439"/>
                    <a:pt x="67" y="438"/>
                    <a:pt x="61" y="436"/>
                  </a:cubicBezTo>
                  <a:cubicBezTo>
                    <a:pt x="53" y="429"/>
                    <a:pt x="45" y="427"/>
                    <a:pt x="37" y="421"/>
                  </a:cubicBezTo>
                  <a:cubicBezTo>
                    <a:pt x="13" y="401"/>
                    <a:pt x="0" y="364"/>
                    <a:pt x="9" y="327"/>
                  </a:cubicBezTo>
                  <a:cubicBezTo>
                    <a:pt x="11" y="318"/>
                    <a:pt x="13" y="314"/>
                    <a:pt x="16" y="306"/>
                  </a:cubicBezTo>
                  <a:cubicBezTo>
                    <a:pt x="20" y="297"/>
                    <a:pt x="23" y="292"/>
                    <a:pt x="28" y="284"/>
                  </a:cubicBezTo>
                  <a:cubicBezTo>
                    <a:pt x="30" y="281"/>
                    <a:pt x="31" y="279"/>
                    <a:pt x="33" y="276"/>
                  </a:cubicBezTo>
                  <a:cubicBezTo>
                    <a:pt x="52" y="245"/>
                    <a:pt x="86" y="221"/>
                    <a:pt x="119" y="202"/>
                  </a:cubicBezTo>
                  <a:cubicBezTo>
                    <a:pt x="138" y="191"/>
                    <a:pt x="155" y="180"/>
                    <a:pt x="170" y="163"/>
                  </a:cubicBezTo>
                  <a:cubicBezTo>
                    <a:pt x="171" y="162"/>
                    <a:pt x="171" y="159"/>
                    <a:pt x="172" y="158"/>
                  </a:cubicBezTo>
                  <a:cubicBezTo>
                    <a:pt x="173" y="157"/>
                    <a:pt x="175" y="157"/>
                    <a:pt x="176" y="156"/>
                  </a:cubicBezTo>
                  <a:cubicBezTo>
                    <a:pt x="179" y="151"/>
                    <a:pt x="180" y="143"/>
                    <a:pt x="183" y="137"/>
                  </a:cubicBezTo>
                  <a:cubicBezTo>
                    <a:pt x="185" y="133"/>
                    <a:pt x="186" y="134"/>
                    <a:pt x="186" y="131"/>
                  </a:cubicBezTo>
                  <a:cubicBezTo>
                    <a:pt x="188" y="105"/>
                    <a:pt x="156" y="100"/>
                    <a:pt x="133" y="103"/>
                  </a:cubicBezTo>
                  <a:cubicBezTo>
                    <a:pt x="95" y="109"/>
                    <a:pt x="53" y="131"/>
                    <a:pt x="36" y="157"/>
                  </a:cubicBezTo>
                  <a:cubicBezTo>
                    <a:pt x="31" y="164"/>
                    <a:pt x="35" y="169"/>
                    <a:pt x="23" y="170"/>
                  </a:cubicBezTo>
                  <a:cubicBezTo>
                    <a:pt x="20" y="163"/>
                    <a:pt x="22" y="157"/>
                    <a:pt x="21" y="148"/>
                  </a:cubicBezTo>
                  <a:cubicBezTo>
                    <a:pt x="20" y="134"/>
                    <a:pt x="18" y="117"/>
                    <a:pt x="14" y="100"/>
                  </a:cubicBezTo>
                  <a:cubicBezTo>
                    <a:pt x="14" y="99"/>
                    <a:pt x="13" y="95"/>
                    <a:pt x="13" y="93"/>
                  </a:cubicBezTo>
                  <a:cubicBezTo>
                    <a:pt x="12" y="92"/>
                    <a:pt x="9" y="87"/>
                    <a:pt x="9" y="88"/>
                  </a:cubicBezTo>
                  <a:cubicBezTo>
                    <a:pt x="9" y="84"/>
                    <a:pt x="23" y="76"/>
                    <a:pt x="24" y="71"/>
                  </a:cubicBezTo>
                  <a:cubicBezTo>
                    <a:pt x="36" y="68"/>
                    <a:pt x="44" y="58"/>
                    <a:pt x="54" y="53"/>
                  </a:cubicBezTo>
                  <a:cubicBezTo>
                    <a:pt x="64" y="48"/>
                    <a:pt x="75" y="45"/>
                    <a:pt x="84" y="37"/>
                  </a:cubicBezTo>
                  <a:cubicBezTo>
                    <a:pt x="101" y="33"/>
                    <a:pt x="117" y="21"/>
                    <a:pt x="133" y="19"/>
                  </a:cubicBezTo>
                  <a:cubicBezTo>
                    <a:pt x="157" y="8"/>
                    <a:pt x="186" y="3"/>
                    <a:pt x="214" y="1"/>
                  </a:cubicBezTo>
                  <a:cubicBezTo>
                    <a:pt x="247" y="0"/>
                    <a:pt x="275" y="8"/>
                    <a:pt x="296" y="28"/>
                  </a:cubicBezTo>
                  <a:cubicBezTo>
                    <a:pt x="303" y="35"/>
                    <a:pt x="309" y="43"/>
                    <a:pt x="314" y="52"/>
                  </a:cubicBezTo>
                  <a:cubicBezTo>
                    <a:pt x="321" y="66"/>
                    <a:pt x="326" y="76"/>
                    <a:pt x="325" y="95"/>
                  </a:cubicBezTo>
                  <a:cubicBezTo>
                    <a:pt x="324" y="104"/>
                    <a:pt x="323" y="112"/>
                    <a:pt x="320" y="122"/>
                  </a:cubicBezTo>
                  <a:cubicBezTo>
                    <a:pt x="318" y="127"/>
                    <a:pt x="314" y="132"/>
                    <a:pt x="312" y="137"/>
                  </a:cubicBezTo>
                  <a:cubicBezTo>
                    <a:pt x="305" y="150"/>
                    <a:pt x="296" y="164"/>
                    <a:pt x="286" y="174"/>
                  </a:cubicBezTo>
                  <a:cubicBezTo>
                    <a:pt x="282" y="178"/>
                    <a:pt x="279" y="182"/>
                    <a:pt x="276" y="186"/>
                  </a:cubicBezTo>
                  <a:cubicBezTo>
                    <a:pt x="269" y="193"/>
                    <a:pt x="261" y="199"/>
                    <a:pt x="253" y="206"/>
                  </a:cubicBezTo>
                  <a:cubicBezTo>
                    <a:pt x="243" y="216"/>
                    <a:pt x="231" y="227"/>
                    <a:pt x="218" y="235"/>
                  </a:cubicBezTo>
                  <a:cubicBezTo>
                    <a:pt x="201" y="245"/>
                    <a:pt x="182" y="257"/>
                    <a:pt x="164" y="266"/>
                  </a:cubicBezTo>
                  <a:cubicBezTo>
                    <a:pt x="155" y="272"/>
                    <a:pt x="144" y="275"/>
                    <a:pt x="135" y="280"/>
                  </a:cubicBezTo>
                  <a:cubicBezTo>
                    <a:pt x="131" y="282"/>
                    <a:pt x="128" y="287"/>
                    <a:pt x="123" y="288"/>
                  </a:cubicBezTo>
                  <a:cubicBezTo>
                    <a:pt x="113" y="296"/>
                    <a:pt x="100" y="315"/>
                    <a:pt x="107" y="333"/>
                  </a:cubicBezTo>
                  <a:cubicBezTo>
                    <a:pt x="108" y="337"/>
                    <a:pt x="113" y="339"/>
                    <a:pt x="116" y="343"/>
                  </a:cubicBezTo>
                  <a:cubicBezTo>
                    <a:pt x="130" y="346"/>
                    <a:pt x="136" y="341"/>
                    <a:pt x="145" y="332"/>
                  </a:cubicBezTo>
                  <a:cubicBezTo>
                    <a:pt x="152" y="324"/>
                    <a:pt x="158" y="314"/>
                    <a:pt x="164" y="305"/>
                  </a:cubicBezTo>
                  <a:cubicBezTo>
                    <a:pt x="167" y="300"/>
                    <a:pt x="171" y="295"/>
                    <a:pt x="173" y="291"/>
                  </a:cubicBezTo>
                  <a:cubicBezTo>
                    <a:pt x="175" y="286"/>
                    <a:pt x="176" y="274"/>
                    <a:pt x="184" y="276"/>
                  </a:cubicBezTo>
                  <a:cubicBezTo>
                    <a:pt x="189" y="277"/>
                    <a:pt x="189" y="282"/>
                    <a:pt x="187" y="288"/>
                  </a:cubicBezTo>
                  <a:close/>
                  <a:moveTo>
                    <a:pt x="157" y="328"/>
                  </a:moveTo>
                  <a:cubicBezTo>
                    <a:pt x="152" y="335"/>
                    <a:pt x="135" y="352"/>
                    <a:pt x="126" y="353"/>
                  </a:cubicBezTo>
                  <a:cubicBezTo>
                    <a:pt x="119" y="353"/>
                    <a:pt x="114" y="348"/>
                    <a:pt x="107" y="347"/>
                  </a:cubicBezTo>
                  <a:cubicBezTo>
                    <a:pt x="101" y="336"/>
                    <a:pt x="95" y="331"/>
                    <a:pt x="98" y="314"/>
                  </a:cubicBezTo>
                  <a:cubicBezTo>
                    <a:pt x="100" y="302"/>
                    <a:pt x="113" y="289"/>
                    <a:pt x="122" y="282"/>
                  </a:cubicBezTo>
                  <a:cubicBezTo>
                    <a:pt x="128" y="277"/>
                    <a:pt x="132" y="276"/>
                    <a:pt x="137" y="273"/>
                  </a:cubicBezTo>
                  <a:cubicBezTo>
                    <a:pt x="140" y="272"/>
                    <a:pt x="141" y="269"/>
                    <a:pt x="143" y="268"/>
                  </a:cubicBezTo>
                  <a:cubicBezTo>
                    <a:pt x="145" y="267"/>
                    <a:pt x="148" y="267"/>
                    <a:pt x="151" y="265"/>
                  </a:cubicBezTo>
                  <a:cubicBezTo>
                    <a:pt x="163" y="259"/>
                    <a:pt x="175" y="253"/>
                    <a:pt x="186" y="246"/>
                  </a:cubicBezTo>
                  <a:cubicBezTo>
                    <a:pt x="204" y="236"/>
                    <a:pt x="223" y="226"/>
                    <a:pt x="239" y="212"/>
                  </a:cubicBezTo>
                  <a:cubicBezTo>
                    <a:pt x="254" y="198"/>
                    <a:pt x="271" y="185"/>
                    <a:pt x="283" y="169"/>
                  </a:cubicBezTo>
                  <a:cubicBezTo>
                    <a:pt x="296" y="153"/>
                    <a:pt x="307" y="136"/>
                    <a:pt x="316" y="115"/>
                  </a:cubicBezTo>
                  <a:cubicBezTo>
                    <a:pt x="316" y="102"/>
                    <a:pt x="321" y="94"/>
                    <a:pt x="319" y="80"/>
                  </a:cubicBezTo>
                  <a:cubicBezTo>
                    <a:pt x="318" y="76"/>
                    <a:pt x="315" y="69"/>
                    <a:pt x="312" y="63"/>
                  </a:cubicBezTo>
                  <a:cubicBezTo>
                    <a:pt x="305" y="49"/>
                    <a:pt x="300" y="42"/>
                    <a:pt x="289" y="32"/>
                  </a:cubicBezTo>
                  <a:cubicBezTo>
                    <a:pt x="281" y="25"/>
                    <a:pt x="274" y="20"/>
                    <a:pt x="265" y="16"/>
                  </a:cubicBezTo>
                  <a:cubicBezTo>
                    <a:pt x="251" y="9"/>
                    <a:pt x="227" y="7"/>
                    <a:pt x="209" y="8"/>
                  </a:cubicBezTo>
                  <a:cubicBezTo>
                    <a:pt x="166" y="10"/>
                    <a:pt x="134" y="22"/>
                    <a:pt x="103" y="37"/>
                  </a:cubicBezTo>
                  <a:cubicBezTo>
                    <a:pt x="71" y="52"/>
                    <a:pt x="37" y="65"/>
                    <a:pt x="19" y="90"/>
                  </a:cubicBezTo>
                  <a:cubicBezTo>
                    <a:pt x="24" y="110"/>
                    <a:pt x="27" y="132"/>
                    <a:pt x="28" y="156"/>
                  </a:cubicBezTo>
                  <a:cubicBezTo>
                    <a:pt x="36" y="150"/>
                    <a:pt x="40" y="141"/>
                    <a:pt x="47" y="135"/>
                  </a:cubicBezTo>
                  <a:cubicBezTo>
                    <a:pt x="65" y="120"/>
                    <a:pt x="110" y="97"/>
                    <a:pt x="145" y="96"/>
                  </a:cubicBezTo>
                  <a:cubicBezTo>
                    <a:pt x="167" y="95"/>
                    <a:pt x="185" y="101"/>
                    <a:pt x="192" y="116"/>
                  </a:cubicBezTo>
                  <a:cubicBezTo>
                    <a:pt x="201" y="134"/>
                    <a:pt x="183" y="157"/>
                    <a:pt x="171" y="170"/>
                  </a:cubicBezTo>
                  <a:cubicBezTo>
                    <a:pt x="159" y="184"/>
                    <a:pt x="146" y="192"/>
                    <a:pt x="132" y="200"/>
                  </a:cubicBezTo>
                  <a:cubicBezTo>
                    <a:pt x="91" y="222"/>
                    <a:pt x="54" y="250"/>
                    <a:pt x="32" y="289"/>
                  </a:cubicBezTo>
                  <a:cubicBezTo>
                    <a:pt x="20" y="308"/>
                    <a:pt x="10" y="325"/>
                    <a:pt x="13" y="355"/>
                  </a:cubicBezTo>
                  <a:cubicBezTo>
                    <a:pt x="16" y="396"/>
                    <a:pt x="42" y="424"/>
                    <a:pt x="79" y="433"/>
                  </a:cubicBezTo>
                  <a:cubicBezTo>
                    <a:pt x="109" y="440"/>
                    <a:pt x="141" y="433"/>
                    <a:pt x="161" y="423"/>
                  </a:cubicBezTo>
                  <a:cubicBezTo>
                    <a:pt x="179" y="414"/>
                    <a:pt x="186" y="410"/>
                    <a:pt x="202" y="399"/>
                  </a:cubicBezTo>
                  <a:cubicBezTo>
                    <a:pt x="208" y="395"/>
                    <a:pt x="218" y="387"/>
                    <a:pt x="219" y="384"/>
                  </a:cubicBezTo>
                  <a:cubicBezTo>
                    <a:pt x="220" y="379"/>
                    <a:pt x="212" y="371"/>
                    <a:pt x="208" y="365"/>
                  </a:cubicBezTo>
                  <a:cubicBezTo>
                    <a:pt x="204" y="358"/>
                    <a:pt x="201" y="352"/>
                    <a:pt x="197" y="346"/>
                  </a:cubicBezTo>
                  <a:cubicBezTo>
                    <a:pt x="196" y="337"/>
                    <a:pt x="191" y="329"/>
                    <a:pt x="188" y="321"/>
                  </a:cubicBezTo>
                  <a:cubicBezTo>
                    <a:pt x="185" y="313"/>
                    <a:pt x="185" y="303"/>
                    <a:pt x="181" y="294"/>
                  </a:cubicBezTo>
                  <a:cubicBezTo>
                    <a:pt x="173" y="302"/>
                    <a:pt x="167" y="316"/>
                    <a:pt x="157" y="328"/>
                  </a:cubicBezTo>
                  <a:close/>
                </a:path>
              </a:pathLst>
            </a:custGeom>
            <a:solidFill>
              <a:srgbClr val="FFFFFF"/>
            </a:solidFill>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noEditPoints="1"/>
            </p:cNvSpPr>
            <p:nvPr/>
          </p:nvSpPr>
          <p:spPr bwMode="auto">
            <a:xfrm>
              <a:off x="3571" y="970"/>
              <a:ext cx="70" cy="73"/>
            </a:xfrm>
            <a:custGeom>
              <a:avLst/>
              <a:gdLst/>
              <a:ahLst/>
              <a:cxnLst>
                <a:cxn ang="0">
                  <a:pos x="34" y="2"/>
                </a:cxn>
                <a:cxn ang="0">
                  <a:pos x="38" y="61"/>
                </a:cxn>
                <a:cxn ang="0">
                  <a:pos x="1" y="40"/>
                </a:cxn>
                <a:cxn ang="0">
                  <a:pos x="4" y="22"/>
                </a:cxn>
                <a:cxn ang="0">
                  <a:pos x="34" y="2"/>
                </a:cxn>
                <a:cxn ang="0">
                  <a:pos x="11" y="24"/>
                </a:cxn>
                <a:cxn ang="0">
                  <a:pos x="38" y="52"/>
                </a:cxn>
                <a:cxn ang="0">
                  <a:pos x="34" y="9"/>
                </a:cxn>
                <a:cxn ang="0">
                  <a:pos x="33" y="10"/>
                </a:cxn>
                <a:cxn ang="0">
                  <a:pos x="11" y="24"/>
                </a:cxn>
              </a:cxnLst>
              <a:rect l="0" t="0" r="r" b="b"/>
              <a:pathLst>
                <a:path w="63" h="66">
                  <a:moveTo>
                    <a:pt x="34" y="2"/>
                  </a:moveTo>
                  <a:cubicBezTo>
                    <a:pt x="63" y="0"/>
                    <a:pt x="57" y="53"/>
                    <a:pt x="38" y="61"/>
                  </a:cubicBezTo>
                  <a:cubicBezTo>
                    <a:pt x="26" y="66"/>
                    <a:pt x="2" y="56"/>
                    <a:pt x="1" y="40"/>
                  </a:cubicBezTo>
                  <a:cubicBezTo>
                    <a:pt x="0" y="36"/>
                    <a:pt x="2" y="27"/>
                    <a:pt x="4" y="22"/>
                  </a:cubicBezTo>
                  <a:cubicBezTo>
                    <a:pt x="8" y="15"/>
                    <a:pt x="21" y="3"/>
                    <a:pt x="34" y="2"/>
                  </a:cubicBezTo>
                  <a:close/>
                  <a:moveTo>
                    <a:pt x="11" y="24"/>
                  </a:moveTo>
                  <a:cubicBezTo>
                    <a:pt x="1" y="45"/>
                    <a:pt x="22" y="59"/>
                    <a:pt x="38" y="52"/>
                  </a:cubicBezTo>
                  <a:cubicBezTo>
                    <a:pt x="48" y="42"/>
                    <a:pt x="51" y="14"/>
                    <a:pt x="34" y="9"/>
                  </a:cubicBezTo>
                  <a:cubicBezTo>
                    <a:pt x="34" y="9"/>
                    <a:pt x="33" y="9"/>
                    <a:pt x="33" y="10"/>
                  </a:cubicBezTo>
                  <a:cubicBezTo>
                    <a:pt x="24" y="11"/>
                    <a:pt x="15" y="17"/>
                    <a:pt x="11" y="24"/>
                  </a:cubicBezTo>
                  <a:close/>
                </a:path>
              </a:pathLst>
            </a:custGeom>
            <a:solidFill>
              <a:srgbClr val="FFFFFF"/>
            </a:solidFill>
            <a:extLs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42601977"/>
      </p:ext>
    </p:extLst>
  </p:cSld>
  <p:clrMapOvr>
    <a:masterClrMapping/>
  </p:clrMapOvr>
  <mc:AlternateContent xmlns:mc="http://schemas.openxmlformats.org/markup-compatibility/2006" xmlns:p14="http://schemas.microsoft.com/office/powerpoint/2010/main">
    <mc:Choice Requires="p14">
      <p:transition spd="slow" p14:dur="2000" advClick="0" advTm="0">
        <p:cut/>
      </p:transition>
    </mc:Choice>
    <mc:Fallback xmlns="">
      <p:transition spd="slow" advClick="0" advTm="0">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pic>
        <p:nvPicPr>
          <p:cNvPr id="52231"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78538" y="3886201"/>
            <a:ext cx="2684462" cy="3429000"/>
          </a:xfrm>
          <a:prstGeom prst="rect">
            <a:avLst/>
          </a:prstGeom>
          <a:effectLst>
            <a:outerShdw blurRad="50800" dist="12700" dir="5400000" algn="ctr" rotWithShape="0">
              <a:srgbClr val="000000">
                <a:alpha val="96000"/>
              </a:srgbClr>
            </a:outerShdw>
            <a:softEdge rad="0"/>
          </a:effectLst>
        </p:spPr>
      </p:pic>
      <p:pic>
        <p:nvPicPr>
          <p:cNvPr id="5223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800" y="3657601"/>
            <a:ext cx="2667000" cy="5410200"/>
          </a:xfrm>
          <a:prstGeom prst="rect">
            <a:avLst/>
          </a:prstGeom>
          <a:effectLst>
            <a:outerShdw blurRad="50800" dist="12700" dir="5400000" algn="ctr" rotWithShape="0">
              <a:srgbClr val="000000">
                <a:alpha val="43137"/>
              </a:srgbClr>
            </a:outerShdw>
            <a:softEdge rad="0"/>
          </a:effectLst>
        </p:spPr>
      </p:pic>
      <p:pic>
        <p:nvPicPr>
          <p:cNvPr id="5222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91000" y="3276601"/>
            <a:ext cx="2971800" cy="4876800"/>
          </a:xfrm>
          <a:prstGeom prst="rect">
            <a:avLst/>
          </a:prstGeom>
          <a:effectLst>
            <a:outerShdw blurRad="50800" dist="12700" dir="5400000" algn="ctr" rotWithShape="0">
              <a:srgbClr val="000000">
                <a:alpha val="43137"/>
              </a:srgbClr>
            </a:outerShdw>
            <a:softEdge rad="0"/>
          </a:effectLst>
        </p:spPr>
      </p:pic>
      <p:pic>
        <p:nvPicPr>
          <p:cNvPr id="5222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52600" y="3048001"/>
            <a:ext cx="3581400" cy="5181600"/>
          </a:xfrm>
          <a:prstGeom prst="rect">
            <a:avLst/>
          </a:prstGeom>
          <a:effectLst>
            <a:outerShdw blurRad="50800" dist="12700" dir="5400000" algn="ctr" rotWithShape="0">
              <a:srgbClr val="000000">
                <a:alpha val="43137"/>
              </a:srgbClr>
            </a:outerShdw>
            <a:softEdge rad="0"/>
          </a:effectLst>
        </p:spPr>
      </p:pic>
      <p:pic>
        <p:nvPicPr>
          <p:cNvPr id="8"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1338089">
            <a:off x="555002" y="3077415"/>
            <a:ext cx="1676400" cy="1447800"/>
          </a:xfrm>
          <a:prstGeom prst="rect">
            <a:avLst/>
          </a:prstGeom>
        </p:spPr>
      </p:pic>
      <p:pic>
        <p:nvPicPr>
          <p:cNvPr id="9" name="Picture 7"/>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334522" y="2561771"/>
            <a:ext cx="1905000" cy="1447800"/>
          </a:xfrm>
          <a:prstGeom prst="rect">
            <a:avLst/>
          </a:prstGeom>
        </p:spPr>
      </p:pic>
      <p:pic>
        <p:nvPicPr>
          <p:cNvPr id="10"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l="20833" t="32222" r="53334" b="37778"/>
          <a:stretch>
            <a:fillRect/>
          </a:stretch>
        </p:blipFill>
        <p:spPr bwMode="auto">
          <a:xfrm>
            <a:off x="1896122" y="1867093"/>
            <a:ext cx="2362200" cy="2057400"/>
          </a:xfrm>
          <a:prstGeom prst="rect">
            <a:avLst/>
          </a:prstGeom>
        </p:spPr>
      </p:pic>
      <p:pic>
        <p:nvPicPr>
          <p:cNvPr id="11" name="Picture 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81842" y="3421741"/>
            <a:ext cx="1676400" cy="1143000"/>
          </a:xfrm>
          <a:prstGeom prst="rect">
            <a:avLst/>
          </a:prstGeom>
        </p:spPr>
      </p:pic>
      <p:pic>
        <p:nvPicPr>
          <p:cNvPr id="12" name="Picture 10"/>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10781" y="582789"/>
            <a:ext cx="2182988" cy="2434872"/>
          </a:xfrm>
          <a:prstGeom prst="rect">
            <a:avLst/>
          </a:prstGeom>
        </p:spPr>
      </p:pic>
      <p:pic>
        <p:nvPicPr>
          <p:cNvPr id="13" name="Picture 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61925" y="1055864"/>
            <a:ext cx="2266950" cy="2434872"/>
          </a:xfrm>
          <a:prstGeom prst="rect">
            <a:avLst/>
          </a:prstGeom>
        </p:spPr>
      </p:pic>
      <p:pic>
        <p:nvPicPr>
          <p:cNvPr id="14" name="Picture 1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486525" y="1033286"/>
            <a:ext cx="3022600" cy="2854678"/>
          </a:xfrm>
          <a:prstGeom prst="rect">
            <a:avLst/>
          </a:prstGeom>
        </p:spPr>
      </p:pic>
      <p:pic>
        <p:nvPicPr>
          <p:cNvPr id="15" name="Picture 14"/>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686631" y="0"/>
            <a:ext cx="2938638" cy="2770716"/>
          </a:xfrm>
          <a:prstGeom prst="rect">
            <a:avLst/>
          </a:prstGeom>
        </p:spPr>
      </p:pic>
      <p:grpSp>
        <p:nvGrpSpPr>
          <p:cNvPr id="16" name="Group 14"/>
          <p:cNvGrpSpPr>
            <a:grpSpLocks/>
          </p:cNvGrpSpPr>
          <p:nvPr/>
        </p:nvGrpSpPr>
        <p:grpSpPr bwMode="auto">
          <a:xfrm>
            <a:off x="868680" y="1731108"/>
            <a:ext cx="1112520" cy="855784"/>
            <a:chOff x="576" y="1248"/>
            <a:chExt cx="624" cy="480"/>
          </a:xfrm>
        </p:grpSpPr>
        <p:sp>
          <p:nvSpPr>
            <p:cNvPr id="17" name="Oval 15"/>
            <p:cNvSpPr>
              <a:spLocks noChangeArrowheads="1"/>
            </p:cNvSpPr>
            <p:nvPr/>
          </p:nvSpPr>
          <p:spPr bwMode="auto">
            <a:xfrm>
              <a:off x="576" y="1248"/>
              <a:ext cx="480" cy="480"/>
            </a:xfrm>
            <a:prstGeom prst="ellipse">
              <a:avLst/>
            </a:prstGeom>
            <a:solidFill>
              <a:schemeClr val="bg1"/>
            </a:solidFill>
          </p:spPr>
          <p:txBody>
            <a:bodyPr wrap="none" anchor="ctr"/>
            <a:lstStyle/>
            <a:p>
              <a:pPr fontAlgn="base">
                <a:spcBef>
                  <a:spcPct val="0"/>
                </a:spcBef>
                <a:spcAft>
                  <a:spcPct val="0"/>
                </a:spcAft>
              </a:pPr>
              <a:endParaRPr lang="en-US" baseline="-25000" dirty="0" smtClean="0">
                <a:solidFill>
                  <a:srgbClr val="08CFED"/>
                </a:solidFill>
              </a:endParaRPr>
            </a:p>
          </p:txBody>
        </p:sp>
        <p:pic>
          <p:nvPicPr>
            <p:cNvPr id="18" name="Picture 16"/>
            <p:cNvPicPr>
              <a:picLocks noChangeAspect="1" noChangeArrowheads="1"/>
            </p:cNvPicPr>
            <p:nvPr/>
          </p:nvPicPr>
          <p:blipFill>
            <a:blip r:embed="rId18"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576" y="1248"/>
              <a:ext cx="624" cy="480"/>
            </a:xfrm>
            <a:prstGeom prst="rect">
              <a:avLst/>
            </a:prstGeom>
            <a:noFill/>
            <a:extLst>
              <a:ext uri="{53640926-AAD7-44D8-BBD7-CCE9431645EC}">
                <a14:shadowObscured xmlns:a14="http://schemas.microsoft.com/office/drawing/2010/main" val="1"/>
              </a:ext>
            </a:extLst>
          </p:spPr>
        </p:pic>
      </p:grpSp>
      <p:grpSp>
        <p:nvGrpSpPr>
          <p:cNvPr id="19" name="Group 17"/>
          <p:cNvGrpSpPr>
            <a:grpSpLocks/>
          </p:cNvGrpSpPr>
          <p:nvPr/>
        </p:nvGrpSpPr>
        <p:grpSpPr bwMode="auto">
          <a:xfrm>
            <a:off x="2611316" y="444500"/>
            <a:ext cx="1406768" cy="1143000"/>
            <a:chOff x="1776" y="576"/>
            <a:chExt cx="768" cy="624"/>
          </a:xfrm>
        </p:grpSpPr>
        <p:sp>
          <p:nvSpPr>
            <p:cNvPr id="20" name="Oval 18"/>
            <p:cNvSpPr>
              <a:spLocks noChangeArrowheads="1"/>
            </p:cNvSpPr>
            <p:nvPr/>
          </p:nvSpPr>
          <p:spPr bwMode="auto">
            <a:xfrm>
              <a:off x="1776" y="576"/>
              <a:ext cx="768" cy="624"/>
            </a:xfrm>
            <a:prstGeom prst="ellipse">
              <a:avLst/>
            </a:prstGeom>
            <a:solidFill>
              <a:schemeClr val="bg1"/>
            </a:solidFill>
          </p:spPr>
          <p:txBody>
            <a:bodyPr wrap="none" anchor="ctr"/>
            <a:lstStyle/>
            <a:p>
              <a:pPr fontAlgn="base">
                <a:spcBef>
                  <a:spcPct val="0"/>
                </a:spcBef>
                <a:spcAft>
                  <a:spcPct val="0"/>
                </a:spcAft>
              </a:pPr>
              <a:endParaRPr lang="en-US" baseline="-25000" dirty="0" smtClean="0">
                <a:solidFill>
                  <a:srgbClr val="08CFED"/>
                </a:solidFill>
              </a:endParaRPr>
            </a:p>
          </p:txBody>
        </p:sp>
        <p:pic>
          <p:nvPicPr>
            <p:cNvPr id="21" name="Picture 19"/>
            <p:cNvPicPr>
              <a:picLocks noChangeAspect="1" noChangeArrowheads="1"/>
            </p:cNvPicPr>
            <p:nvPr/>
          </p:nvPicPr>
          <p:blipFill>
            <a:blip r:embed="rId19"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872" y="672"/>
              <a:ext cx="624" cy="480"/>
            </a:xfrm>
            <a:prstGeom prst="rect">
              <a:avLst/>
            </a:prstGeom>
            <a:extLst>
              <a:ext uri="{53640926-AAD7-44D8-BBD7-CCE9431645EC}">
                <a14:shadowObscured xmlns:a14="http://schemas.microsoft.com/office/drawing/2010/main" val="1"/>
              </a:ext>
            </a:extLst>
          </p:spPr>
        </p:pic>
      </p:grpSp>
      <p:grpSp>
        <p:nvGrpSpPr>
          <p:cNvPr id="22" name="Group 20"/>
          <p:cNvGrpSpPr>
            <a:grpSpLocks/>
          </p:cNvGrpSpPr>
          <p:nvPr/>
        </p:nvGrpSpPr>
        <p:grpSpPr bwMode="auto">
          <a:xfrm>
            <a:off x="7101254" y="1659731"/>
            <a:ext cx="1369646" cy="1112838"/>
            <a:chOff x="1776" y="576"/>
            <a:chExt cx="768" cy="624"/>
          </a:xfrm>
        </p:grpSpPr>
        <p:sp>
          <p:nvSpPr>
            <p:cNvPr id="23" name="Oval 21"/>
            <p:cNvSpPr>
              <a:spLocks noChangeArrowheads="1"/>
            </p:cNvSpPr>
            <p:nvPr/>
          </p:nvSpPr>
          <p:spPr bwMode="auto">
            <a:xfrm>
              <a:off x="1776" y="576"/>
              <a:ext cx="768" cy="624"/>
            </a:xfrm>
            <a:prstGeom prst="ellipse">
              <a:avLst/>
            </a:prstGeom>
            <a:solidFill>
              <a:schemeClr val="bg1"/>
            </a:solidFill>
          </p:spPr>
          <p:txBody>
            <a:bodyPr wrap="none" anchor="ctr"/>
            <a:lstStyle/>
            <a:p>
              <a:pPr fontAlgn="base">
                <a:spcBef>
                  <a:spcPct val="0"/>
                </a:spcBef>
                <a:spcAft>
                  <a:spcPct val="0"/>
                </a:spcAft>
              </a:pPr>
              <a:endParaRPr lang="en-US" baseline="-25000" dirty="0" smtClean="0">
                <a:solidFill>
                  <a:srgbClr val="08CFED"/>
                </a:solidFill>
              </a:endParaRPr>
            </a:p>
          </p:txBody>
        </p:sp>
        <p:pic>
          <p:nvPicPr>
            <p:cNvPr id="24" name="Picture 22"/>
            <p:cNvPicPr>
              <a:picLocks noChangeAspect="1" noChangeArrowheads="1"/>
            </p:cNvPicPr>
            <p:nvPr/>
          </p:nvPicPr>
          <p:blipFill>
            <a:blip r:embed="rId20"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872" y="672"/>
              <a:ext cx="624" cy="480"/>
            </a:xfrm>
            <a:prstGeom prst="rect">
              <a:avLst/>
            </a:prstGeom>
            <a:extLst>
              <a:ext uri="{53640926-AAD7-44D8-BBD7-CCE9431645EC}">
                <a14:shadowObscured xmlns:a14="http://schemas.microsoft.com/office/drawing/2010/main" val="1"/>
              </a:ext>
            </a:extLst>
          </p:spPr>
        </p:pic>
      </p:grpSp>
      <p:grpSp>
        <p:nvGrpSpPr>
          <p:cNvPr id="25" name="Group 23"/>
          <p:cNvGrpSpPr>
            <a:grpSpLocks/>
          </p:cNvGrpSpPr>
          <p:nvPr/>
        </p:nvGrpSpPr>
        <p:grpSpPr bwMode="auto">
          <a:xfrm>
            <a:off x="5034492" y="1041400"/>
            <a:ext cx="1239308" cy="1062265"/>
            <a:chOff x="3168" y="864"/>
            <a:chExt cx="672" cy="576"/>
          </a:xfrm>
        </p:grpSpPr>
        <p:sp>
          <p:nvSpPr>
            <p:cNvPr id="26" name="Oval 24"/>
            <p:cNvSpPr>
              <a:spLocks noChangeArrowheads="1"/>
            </p:cNvSpPr>
            <p:nvPr/>
          </p:nvSpPr>
          <p:spPr bwMode="auto">
            <a:xfrm>
              <a:off x="3168" y="864"/>
              <a:ext cx="672" cy="576"/>
            </a:xfrm>
            <a:prstGeom prst="ellipse">
              <a:avLst/>
            </a:prstGeom>
            <a:solidFill>
              <a:schemeClr val="bg1"/>
            </a:solidFill>
          </p:spPr>
          <p:txBody>
            <a:bodyPr wrap="none" anchor="ctr"/>
            <a:lstStyle/>
            <a:p>
              <a:pPr fontAlgn="base">
                <a:spcBef>
                  <a:spcPct val="0"/>
                </a:spcBef>
                <a:spcAft>
                  <a:spcPct val="0"/>
                </a:spcAft>
              </a:pPr>
              <a:endParaRPr lang="en-US" baseline="-25000" dirty="0" smtClean="0">
                <a:solidFill>
                  <a:srgbClr val="08CFED"/>
                </a:solidFill>
              </a:endParaRPr>
            </a:p>
          </p:txBody>
        </p:sp>
        <p:pic>
          <p:nvPicPr>
            <p:cNvPr id="27" name="Picture 25"/>
            <p:cNvPicPr>
              <a:picLocks noChangeAspect="1" noChangeArrowheads="1"/>
            </p:cNvPicPr>
            <p:nvPr/>
          </p:nvPicPr>
          <p:blipFill>
            <a:blip r:embed="rId21"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216" y="960"/>
              <a:ext cx="624" cy="480"/>
            </a:xfrm>
            <a:prstGeom prst="rect">
              <a:avLst/>
            </a:prstGeom>
            <a:extLst>
              <a:ext uri="{53640926-AAD7-44D8-BBD7-CCE9431645EC}">
                <a14:shadowObscured xmlns:a14="http://schemas.microsoft.com/office/drawing/2010/main" val="1"/>
              </a:ext>
            </a:extLst>
          </p:spPr>
        </p:pic>
      </p:grpSp>
      <p:pic>
        <p:nvPicPr>
          <p:cNvPr id="28" name="20-24_Your Audience Deserv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39200" y="7188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2" presetClass="entr" presetSubtype="4" accel="20000" fill="hold" nodeType="withEffect" p14:presetBounceEnd="82667">
                                      <p:stCondLst>
                                        <p:cond delay="0"/>
                                      </p:stCondLst>
                                      <p:childTnLst>
                                        <p:set>
                                          <p:cBhvr>
                                            <p:cTn id="8" dur="1" fill="hold">
                                              <p:stCondLst>
                                                <p:cond delay="0"/>
                                              </p:stCondLst>
                                            </p:cTn>
                                            <p:tgtEl>
                                              <p:spTgt spid="52229"/>
                                            </p:tgtEl>
                                            <p:attrNameLst>
                                              <p:attrName>style.visibility</p:attrName>
                                            </p:attrNameLst>
                                          </p:cBhvr>
                                          <p:to>
                                            <p:strVal val="visible"/>
                                          </p:to>
                                        </p:set>
                                        <p:anim calcmode="lin" valueType="num" p14:bounceEnd="82667">
                                          <p:cBhvr additive="base">
                                            <p:cTn id="9" dur="750" fill="hold"/>
                                            <p:tgtEl>
                                              <p:spTgt spid="52229"/>
                                            </p:tgtEl>
                                            <p:attrNameLst>
                                              <p:attrName>ppt_x</p:attrName>
                                            </p:attrNameLst>
                                          </p:cBhvr>
                                          <p:tavLst>
                                            <p:tav tm="0">
                                              <p:val>
                                                <p:strVal val="#ppt_x"/>
                                              </p:val>
                                            </p:tav>
                                            <p:tav tm="100000">
                                              <p:val>
                                                <p:strVal val="#ppt_x"/>
                                              </p:val>
                                            </p:tav>
                                          </p:tavLst>
                                        </p:anim>
                                        <p:anim calcmode="lin" valueType="num" p14:bounceEnd="82667">
                                          <p:cBhvr additive="base">
                                            <p:cTn id="10" dur="750" fill="hold"/>
                                            <p:tgtEl>
                                              <p:spTgt spid="52229"/>
                                            </p:tgtEl>
                                            <p:attrNameLst>
                                              <p:attrName>ppt_y</p:attrName>
                                            </p:attrNameLst>
                                          </p:cBhvr>
                                          <p:tavLst>
                                            <p:tav tm="0">
                                              <p:val>
                                                <p:strVal val="1+#ppt_h/2"/>
                                              </p:val>
                                            </p:tav>
                                            <p:tav tm="100000">
                                              <p:val>
                                                <p:strVal val="#ppt_y"/>
                                              </p:val>
                                            </p:tav>
                                          </p:tavLst>
                                        </p:anim>
                                      </p:childTnLst>
                                    </p:cTn>
                                  </p:par>
                                  <p:par>
                                    <p:cTn id="11" presetID="2" presetClass="entr" presetSubtype="4" accel="20000" fill="hold" nodeType="withEffect" p14:presetBounceEnd="82667">
                                      <p:stCondLst>
                                        <p:cond delay="200"/>
                                      </p:stCondLst>
                                      <p:childTnLst>
                                        <p:set>
                                          <p:cBhvr>
                                            <p:cTn id="12" dur="1" fill="hold">
                                              <p:stCondLst>
                                                <p:cond delay="0"/>
                                              </p:stCondLst>
                                            </p:cTn>
                                            <p:tgtEl>
                                              <p:spTgt spid="52228"/>
                                            </p:tgtEl>
                                            <p:attrNameLst>
                                              <p:attrName>style.visibility</p:attrName>
                                            </p:attrNameLst>
                                          </p:cBhvr>
                                          <p:to>
                                            <p:strVal val="visible"/>
                                          </p:to>
                                        </p:set>
                                        <p:anim calcmode="lin" valueType="num" p14:bounceEnd="82667">
                                          <p:cBhvr additive="base">
                                            <p:cTn id="13" dur="750" fill="hold"/>
                                            <p:tgtEl>
                                              <p:spTgt spid="52228"/>
                                            </p:tgtEl>
                                            <p:attrNameLst>
                                              <p:attrName>ppt_x</p:attrName>
                                            </p:attrNameLst>
                                          </p:cBhvr>
                                          <p:tavLst>
                                            <p:tav tm="0">
                                              <p:val>
                                                <p:strVal val="#ppt_x"/>
                                              </p:val>
                                            </p:tav>
                                            <p:tav tm="100000">
                                              <p:val>
                                                <p:strVal val="#ppt_x"/>
                                              </p:val>
                                            </p:tav>
                                          </p:tavLst>
                                        </p:anim>
                                        <p:anim calcmode="lin" valueType="num" p14:bounceEnd="82667">
                                          <p:cBhvr additive="base">
                                            <p:cTn id="14" dur="750" fill="hold"/>
                                            <p:tgtEl>
                                              <p:spTgt spid="52228"/>
                                            </p:tgtEl>
                                            <p:attrNameLst>
                                              <p:attrName>ppt_y</p:attrName>
                                            </p:attrNameLst>
                                          </p:cBhvr>
                                          <p:tavLst>
                                            <p:tav tm="0">
                                              <p:val>
                                                <p:strVal val="1+#ppt_h/2"/>
                                              </p:val>
                                            </p:tav>
                                            <p:tav tm="100000">
                                              <p:val>
                                                <p:strVal val="#ppt_y"/>
                                              </p:val>
                                            </p:tav>
                                          </p:tavLst>
                                        </p:anim>
                                      </p:childTnLst>
                                    </p:cTn>
                                  </p:par>
                                  <p:par>
                                    <p:cTn id="15" presetID="2" presetClass="entr" presetSubtype="4" accel="20000" fill="hold" nodeType="withEffect" p14:presetBounceEnd="82667">
                                      <p:stCondLst>
                                        <p:cond delay="400"/>
                                      </p:stCondLst>
                                      <p:childTnLst>
                                        <p:set>
                                          <p:cBhvr>
                                            <p:cTn id="16" dur="1" fill="hold">
                                              <p:stCondLst>
                                                <p:cond delay="0"/>
                                              </p:stCondLst>
                                            </p:cTn>
                                            <p:tgtEl>
                                              <p:spTgt spid="52230"/>
                                            </p:tgtEl>
                                            <p:attrNameLst>
                                              <p:attrName>style.visibility</p:attrName>
                                            </p:attrNameLst>
                                          </p:cBhvr>
                                          <p:to>
                                            <p:strVal val="visible"/>
                                          </p:to>
                                        </p:set>
                                        <p:anim calcmode="lin" valueType="num" p14:bounceEnd="82667">
                                          <p:cBhvr additive="base">
                                            <p:cTn id="17" dur="750" fill="hold"/>
                                            <p:tgtEl>
                                              <p:spTgt spid="52230"/>
                                            </p:tgtEl>
                                            <p:attrNameLst>
                                              <p:attrName>ppt_x</p:attrName>
                                            </p:attrNameLst>
                                          </p:cBhvr>
                                          <p:tavLst>
                                            <p:tav tm="0">
                                              <p:val>
                                                <p:strVal val="#ppt_x"/>
                                              </p:val>
                                            </p:tav>
                                            <p:tav tm="100000">
                                              <p:val>
                                                <p:strVal val="#ppt_x"/>
                                              </p:val>
                                            </p:tav>
                                          </p:tavLst>
                                        </p:anim>
                                        <p:anim calcmode="lin" valueType="num" p14:bounceEnd="82667">
                                          <p:cBhvr additive="base">
                                            <p:cTn id="18" dur="750" fill="hold"/>
                                            <p:tgtEl>
                                              <p:spTgt spid="52230"/>
                                            </p:tgtEl>
                                            <p:attrNameLst>
                                              <p:attrName>ppt_y</p:attrName>
                                            </p:attrNameLst>
                                          </p:cBhvr>
                                          <p:tavLst>
                                            <p:tav tm="0">
                                              <p:val>
                                                <p:strVal val="1+#ppt_h/2"/>
                                              </p:val>
                                            </p:tav>
                                            <p:tav tm="100000">
                                              <p:val>
                                                <p:strVal val="#ppt_y"/>
                                              </p:val>
                                            </p:tav>
                                          </p:tavLst>
                                        </p:anim>
                                      </p:childTnLst>
                                    </p:cTn>
                                  </p:par>
                                  <p:par>
                                    <p:cTn id="19" presetID="2" presetClass="entr" presetSubtype="4" accel="20000" fill="hold" nodeType="withEffect" p14:presetBounceEnd="82667">
                                      <p:stCondLst>
                                        <p:cond delay="600"/>
                                      </p:stCondLst>
                                      <p:childTnLst>
                                        <p:set>
                                          <p:cBhvr>
                                            <p:cTn id="20" dur="1" fill="hold">
                                              <p:stCondLst>
                                                <p:cond delay="0"/>
                                              </p:stCondLst>
                                            </p:cTn>
                                            <p:tgtEl>
                                              <p:spTgt spid="52231"/>
                                            </p:tgtEl>
                                            <p:attrNameLst>
                                              <p:attrName>style.visibility</p:attrName>
                                            </p:attrNameLst>
                                          </p:cBhvr>
                                          <p:to>
                                            <p:strVal val="visible"/>
                                          </p:to>
                                        </p:set>
                                        <p:anim calcmode="lin" valueType="num" p14:bounceEnd="82667">
                                          <p:cBhvr additive="base">
                                            <p:cTn id="21" dur="750" fill="hold"/>
                                            <p:tgtEl>
                                              <p:spTgt spid="52231"/>
                                            </p:tgtEl>
                                            <p:attrNameLst>
                                              <p:attrName>ppt_x</p:attrName>
                                            </p:attrNameLst>
                                          </p:cBhvr>
                                          <p:tavLst>
                                            <p:tav tm="0">
                                              <p:val>
                                                <p:strVal val="#ppt_x"/>
                                              </p:val>
                                            </p:tav>
                                            <p:tav tm="100000">
                                              <p:val>
                                                <p:strVal val="#ppt_x"/>
                                              </p:val>
                                            </p:tav>
                                          </p:tavLst>
                                        </p:anim>
                                        <p:anim calcmode="lin" valueType="num" p14:bounceEnd="82667">
                                          <p:cBhvr additive="base">
                                            <p:cTn id="22" dur="750" fill="hold"/>
                                            <p:tgtEl>
                                              <p:spTgt spid="52231"/>
                                            </p:tgtEl>
                                            <p:attrNameLst>
                                              <p:attrName>ppt_y</p:attrName>
                                            </p:attrNameLst>
                                          </p:cBhvr>
                                          <p:tavLst>
                                            <p:tav tm="0">
                                              <p:val>
                                                <p:strVal val="1+#ppt_h/2"/>
                                              </p:val>
                                            </p:tav>
                                            <p:tav tm="100000">
                                              <p:val>
                                                <p:strVal val="#ppt_y"/>
                                              </p:val>
                                            </p:tav>
                                          </p:tavLst>
                                        </p:anim>
                                      </p:childTnLst>
                                    </p:cTn>
                                  </p:par>
                                </p:childTnLst>
                              </p:cTn>
                            </p:par>
                            <p:par>
                              <p:cTn id="23" fill="hold">
                                <p:stCondLst>
                                  <p:cond delay="1350"/>
                                </p:stCondLst>
                                <p:childTnLst>
                                  <p:par>
                                    <p:cTn id="24" presetID="2" presetClass="entr" presetSubtype="1" fill="hold" nodeType="afterEffect" p14:presetBounceEnd="70000">
                                      <p:stCondLst>
                                        <p:cond delay="450"/>
                                      </p:stCondLst>
                                      <p:childTnLst>
                                        <p:set>
                                          <p:cBhvr>
                                            <p:cTn id="25" dur="1" fill="hold">
                                              <p:stCondLst>
                                                <p:cond delay="0"/>
                                              </p:stCondLst>
                                            </p:cTn>
                                            <p:tgtEl>
                                              <p:spTgt spid="10"/>
                                            </p:tgtEl>
                                            <p:attrNameLst>
                                              <p:attrName>style.visibility</p:attrName>
                                            </p:attrNameLst>
                                          </p:cBhvr>
                                          <p:to>
                                            <p:strVal val="visible"/>
                                          </p:to>
                                        </p:set>
                                        <p:anim calcmode="lin" valueType="num" p14:bounceEnd="70000">
                                          <p:cBhvr additive="base">
                                            <p:cTn id="26" dur="4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27" dur="4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14:presetBounceEnd="70000">
                                      <p:stCondLst>
                                        <p:cond delay="650"/>
                                      </p:stCondLst>
                                      <p:childTnLst>
                                        <p:set>
                                          <p:cBhvr>
                                            <p:cTn id="29" dur="1" fill="hold">
                                              <p:stCondLst>
                                                <p:cond delay="0"/>
                                              </p:stCondLst>
                                            </p:cTn>
                                            <p:tgtEl>
                                              <p:spTgt spid="9"/>
                                            </p:tgtEl>
                                            <p:attrNameLst>
                                              <p:attrName>style.visibility</p:attrName>
                                            </p:attrNameLst>
                                          </p:cBhvr>
                                          <p:to>
                                            <p:strVal val="visible"/>
                                          </p:to>
                                        </p:set>
                                        <p:anim calcmode="lin" valueType="num" p14:bounceEnd="70000">
                                          <p:cBhvr additive="base">
                                            <p:cTn id="30" dur="4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31" dur="4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14:presetBounceEnd="70000">
                                      <p:stCondLst>
                                        <p:cond delay="850"/>
                                      </p:stCondLst>
                                      <p:childTnLst>
                                        <p:set>
                                          <p:cBhvr>
                                            <p:cTn id="33" dur="1" fill="hold">
                                              <p:stCondLst>
                                                <p:cond delay="0"/>
                                              </p:stCondLst>
                                            </p:cTn>
                                            <p:tgtEl>
                                              <p:spTgt spid="8"/>
                                            </p:tgtEl>
                                            <p:attrNameLst>
                                              <p:attrName>style.visibility</p:attrName>
                                            </p:attrNameLst>
                                          </p:cBhvr>
                                          <p:to>
                                            <p:strVal val="visible"/>
                                          </p:to>
                                        </p:set>
                                        <p:anim calcmode="lin" valueType="num" p14:bounceEnd="70000">
                                          <p:cBhvr additive="base">
                                            <p:cTn id="34" dur="4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35" dur="400" fill="hold"/>
                                            <p:tgtEl>
                                              <p:spTgt spid="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70000">
                                      <p:stCondLst>
                                        <p:cond delay="1050"/>
                                      </p:stCondLst>
                                      <p:childTnLst>
                                        <p:set>
                                          <p:cBhvr>
                                            <p:cTn id="37" dur="1" fill="hold">
                                              <p:stCondLst>
                                                <p:cond delay="0"/>
                                              </p:stCondLst>
                                            </p:cTn>
                                            <p:tgtEl>
                                              <p:spTgt spid="11"/>
                                            </p:tgtEl>
                                            <p:attrNameLst>
                                              <p:attrName>style.visibility</p:attrName>
                                            </p:attrNameLst>
                                          </p:cBhvr>
                                          <p:to>
                                            <p:strVal val="visible"/>
                                          </p:to>
                                        </p:set>
                                        <p:anim calcmode="lin" valueType="num" p14:bounceEnd="70000">
                                          <p:cBhvr additive="base">
                                            <p:cTn id="38" dur="4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39" dur="4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2800"/>
                                </p:stCondLst>
                                <p:childTnLst>
                                  <p:par>
                                    <p:cTn id="41" presetID="23" presetClass="entr" presetSubtype="16" fill="hold" nodeType="afterEffect">
                                      <p:stCondLst>
                                        <p:cond delay="4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 fill="hold"/>
                                            <p:tgtEl>
                                              <p:spTgt spid="13"/>
                                            </p:tgtEl>
                                            <p:attrNameLst>
                                              <p:attrName>ppt_w</p:attrName>
                                            </p:attrNameLst>
                                          </p:cBhvr>
                                          <p:tavLst>
                                            <p:tav tm="0">
                                              <p:val>
                                                <p:fltVal val="0"/>
                                              </p:val>
                                            </p:tav>
                                            <p:tav tm="100000">
                                              <p:val>
                                                <p:strVal val="#ppt_w"/>
                                              </p:val>
                                            </p:tav>
                                          </p:tavLst>
                                        </p:anim>
                                        <p:anim calcmode="lin" valueType="num">
                                          <p:cBhvr>
                                            <p:cTn id="44" dur="200" fill="hold"/>
                                            <p:tgtEl>
                                              <p:spTgt spid="13"/>
                                            </p:tgtEl>
                                            <p:attrNameLst>
                                              <p:attrName>ppt_h</p:attrName>
                                            </p:attrNameLst>
                                          </p:cBhvr>
                                          <p:tavLst>
                                            <p:tav tm="0">
                                              <p:val>
                                                <p:fltVal val="0"/>
                                              </p:val>
                                            </p:tav>
                                            <p:tav tm="100000">
                                              <p:val>
                                                <p:strVal val="#ppt_h"/>
                                              </p:val>
                                            </p:tav>
                                          </p:tavLst>
                                        </p:anim>
                                      </p:childTnLst>
                                    </p:cTn>
                                  </p:par>
                                </p:childTnLst>
                              </p:cTn>
                            </p:par>
                            <p:par>
                              <p:cTn id="45" fill="hold">
                                <p:stCondLst>
                                  <p:cond delay="3400"/>
                                </p:stCondLst>
                                <p:childTnLst>
                                  <p:par>
                                    <p:cTn id="46" presetID="6" presetClass="emph" presetSubtype="0" fill="hold" nodeType="afterEffect" p14:presetBounceEnd="30000">
                                      <p:stCondLst>
                                        <p:cond delay="0"/>
                                      </p:stCondLst>
                                      <p:childTnLst>
                                        <p:animScale p14:bounceEnd="30000">
                                          <p:cBhvr>
                                            <p:cTn id="47" dur="100" fill="hold"/>
                                            <p:tgtEl>
                                              <p:spTgt spid="13"/>
                                            </p:tgtEl>
                                          </p:cBhvr>
                                          <p:by x="95000" y="95000"/>
                                        </p:animScale>
                                      </p:childTnLst>
                                    </p:cTn>
                                  </p:par>
                                  <p:par>
                                    <p:cTn id="48" presetID="23" presetClass="entr" presetSubtype="16" fill="hold" nodeType="withEffect">
                                      <p:stCondLst>
                                        <p:cond delay="1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00" fill="hold"/>
                                            <p:tgtEl>
                                              <p:spTgt spid="15"/>
                                            </p:tgtEl>
                                            <p:attrNameLst>
                                              <p:attrName>ppt_w</p:attrName>
                                            </p:attrNameLst>
                                          </p:cBhvr>
                                          <p:tavLst>
                                            <p:tav tm="0">
                                              <p:val>
                                                <p:fltVal val="0"/>
                                              </p:val>
                                            </p:tav>
                                            <p:tav tm="100000">
                                              <p:val>
                                                <p:strVal val="#ppt_w"/>
                                              </p:val>
                                            </p:tav>
                                          </p:tavLst>
                                        </p:anim>
                                        <p:anim calcmode="lin" valueType="num">
                                          <p:cBhvr>
                                            <p:cTn id="51" dur="2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3700"/>
                                </p:stCondLst>
                                <p:childTnLst>
                                  <p:par>
                                    <p:cTn id="53" presetID="6" presetClass="emph" presetSubtype="0" fill="hold" nodeType="afterEffect" p14:presetBounceEnd="30000">
                                      <p:stCondLst>
                                        <p:cond delay="0"/>
                                      </p:stCondLst>
                                      <p:childTnLst>
                                        <p:animScale p14:bounceEnd="30000">
                                          <p:cBhvr>
                                            <p:cTn id="54" dur="100" fill="hold"/>
                                            <p:tgtEl>
                                              <p:spTgt spid="15"/>
                                            </p:tgtEl>
                                          </p:cBhvr>
                                          <p:by x="95000" y="95000"/>
                                        </p:animScale>
                                      </p:childTnLst>
                                    </p:cTn>
                                  </p:par>
                                  <p:par>
                                    <p:cTn id="55" presetID="23" presetClass="entr" presetSubtype="16" fill="hold" nodeType="withEffect">
                                      <p:stCondLst>
                                        <p:cond delay="1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00" fill="hold"/>
                                            <p:tgtEl>
                                              <p:spTgt spid="12"/>
                                            </p:tgtEl>
                                            <p:attrNameLst>
                                              <p:attrName>ppt_w</p:attrName>
                                            </p:attrNameLst>
                                          </p:cBhvr>
                                          <p:tavLst>
                                            <p:tav tm="0">
                                              <p:val>
                                                <p:fltVal val="0"/>
                                              </p:val>
                                            </p:tav>
                                            <p:tav tm="100000">
                                              <p:val>
                                                <p:strVal val="#ppt_w"/>
                                              </p:val>
                                            </p:tav>
                                          </p:tavLst>
                                        </p:anim>
                                        <p:anim calcmode="lin" valueType="num">
                                          <p:cBhvr>
                                            <p:cTn id="58" dur="200" fill="hold"/>
                                            <p:tgtEl>
                                              <p:spTgt spid="12"/>
                                            </p:tgtEl>
                                            <p:attrNameLst>
                                              <p:attrName>ppt_h</p:attrName>
                                            </p:attrNameLst>
                                          </p:cBhvr>
                                          <p:tavLst>
                                            <p:tav tm="0">
                                              <p:val>
                                                <p:fltVal val="0"/>
                                              </p:val>
                                            </p:tav>
                                            <p:tav tm="100000">
                                              <p:val>
                                                <p:strVal val="#ppt_h"/>
                                              </p:val>
                                            </p:tav>
                                          </p:tavLst>
                                        </p:anim>
                                      </p:childTnLst>
                                    </p:cTn>
                                  </p:par>
                                </p:childTnLst>
                              </p:cTn>
                            </p:par>
                            <p:par>
                              <p:cTn id="59" fill="hold">
                                <p:stCondLst>
                                  <p:cond delay="4000"/>
                                </p:stCondLst>
                                <p:childTnLst>
                                  <p:par>
                                    <p:cTn id="60" presetID="6" presetClass="emph" presetSubtype="0" fill="hold" nodeType="afterEffect" p14:presetBounceEnd="30000">
                                      <p:stCondLst>
                                        <p:cond delay="100"/>
                                      </p:stCondLst>
                                      <p:childTnLst>
                                        <p:animScale p14:bounceEnd="30000">
                                          <p:cBhvr>
                                            <p:cTn id="61" dur="100" fill="hold"/>
                                            <p:tgtEl>
                                              <p:spTgt spid="12"/>
                                            </p:tgtEl>
                                          </p:cBhvr>
                                          <p:by x="95000" y="95000"/>
                                        </p:animScale>
                                      </p:childTnLst>
                                    </p:cTn>
                                  </p:par>
                                  <p:par>
                                    <p:cTn id="62" presetID="23" presetClass="entr" presetSubtype="16" fill="hold"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00" fill="hold"/>
                                            <p:tgtEl>
                                              <p:spTgt spid="14"/>
                                            </p:tgtEl>
                                            <p:attrNameLst>
                                              <p:attrName>ppt_w</p:attrName>
                                            </p:attrNameLst>
                                          </p:cBhvr>
                                          <p:tavLst>
                                            <p:tav tm="0">
                                              <p:val>
                                                <p:fltVal val="0"/>
                                              </p:val>
                                            </p:tav>
                                            <p:tav tm="100000">
                                              <p:val>
                                                <p:strVal val="#ppt_w"/>
                                              </p:val>
                                            </p:tav>
                                          </p:tavLst>
                                        </p:anim>
                                        <p:anim calcmode="lin" valueType="num">
                                          <p:cBhvr>
                                            <p:cTn id="65" dur="200" fill="hold"/>
                                            <p:tgtEl>
                                              <p:spTgt spid="14"/>
                                            </p:tgtEl>
                                            <p:attrNameLst>
                                              <p:attrName>ppt_h</p:attrName>
                                            </p:attrNameLst>
                                          </p:cBhvr>
                                          <p:tavLst>
                                            <p:tav tm="0">
                                              <p:val>
                                                <p:fltVal val="0"/>
                                              </p:val>
                                            </p:tav>
                                            <p:tav tm="100000">
                                              <p:val>
                                                <p:strVal val="#ppt_h"/>
                                              </p:val>
                                            </p:tav>
                                          </p:tavLst>
                                        </p:anim>
                                      </p:childTnLst>
                                    </p:cTn>
                                  </p:par>
                                  <p:par>
                                    <p:cTn id="66" presetID="6" presetClass="emph" presetSubtype="0" fill="hold" nodeType="withEffect" p14:presetBounceEnd="30000">
                                      <p:stCondLst>
                                        <p:cond delay="400"/>
                                      </p:stCondLst>
                                      <p:childTnLst>
                                        <p:animScale p14:bounceEnd="30000">
                                          <p:cBhvr>
                                            <p:cTn id="67" dur="100" fill="hold"/>
                                            <p:tgtEl>
                                              <p:spTgt spid="14"/>
                                            </p:tgtEl>
                                          </p:cBhvr>
                                          <p:by x="95000" y="95000"/>
                                        </p:animScale>
                                      </p:childTnLst>
                                    </p:cTn>
                                  </p:par>
                                </p:childTnLst>
                              </p:cTn>
                            </p:par>
                            <p:par>
                              <p:cTn id="68" fill="hold">
                                <p:stCondLst>
                                  <p:cond delay="4500"/>
                                </p:stCondLst>
                                <p:childTnLst>
                                  <p:par>
                                    <p:cTn id="69" presetID="23" presetClass="entr" presetSubtype="16" fill="hold" nodeType="afterEffect">
                                      <p:stCondLst>
                                        <p:cond delay="25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 fill="hold"/>
                                            <p:tgtEl>
                                              <p:spTgt spid="16"/>
                                            </p:tgtEl>
                                            <p:attrNameLst>
                                              <p:attrName>ppt_w</p:attrName>
                                            </p:attrNameLst>
                                          </p:cBhvr>
                                          <p:tavLst>
                                            <p:tav tm="0">
                                              <p:val>
                                                <p:fltVal val="0"/>
                                              </p:val>
                                            </p:tav>
                                            <p:tav tm="100000">
                                              <p:val>
                                                <p:strVal val="#ppt_w"/>
                                              </p:val>
                                            </p:tav>
                                          </p:tavLst>
                                        </p:anim>
                                        <p:anim calcmode="lin" valueType="num">
                                          <p:cBhvr>
                                            <p:cTn id="72" dur="100" fill="hold"/>
                                            <p:tgtEl>
                                              <p:spTgt spid="16"/>
                                            </p:tgtEl>
                                            <p:attrNameLst>
                                              <p:attrName>ppt_h</p:attrName>
                                            </p:attrNameLst>
                                          </p:cBhvr>
                                          <p:tavLst>
                                            <p:tav tm="0">
                                              <p:val>
                                                <p:fltVal val="0"/>
                                              </p:val>
                                            </p:tav>
                                            <p:tav tm="100000">
                                              <p:val>
                                                <p:strVal val="#ppt_h"/>
                                              </p:val>
                                            </p:tav>
                                          </p:tavLst>
                                        </p:anim>
                                      </p:childTnLst>
                                    </p:cTn>
                                  </p:par>
                                </p:childTnLst>
                              </p:cTn>
                            </p:par>
                            <p:par>
                              <p:cTn id="73" fill="hold">
                                <p:stCondLst>
                                  <p:cond delay="7100"/>
                                </p:stCondLst>
                                <p:childTnLst>
                                  <p:par>
                                    <p:cTn id="74" presetID="6" presetClass="emph" presetSubtype="0" fill="hold" nodeType="afterEffect" p14:presetBounceEnd="40000">
                                      <p:stCondLst>
                                        <p:cond delay="0"/>
                                      </p:stCondLst>
                                      <p:childTnLst>
                                        <p:animScale p14:bounceEnd="40000">
                                          <p:cBhvr>
                                            <p:cTn id="75" dur="50" fill="hold"/>
                                            <p:tgtEl>
                                              <p:spTgt spid="16"/>
                                            </p:tgtEl>
                                          </p:cBhvr>
                                          <p:by x="90000" y="90000"/>
                                        </p:animScale>
                                      </p:childTnLst>
                                    </p:cTn>
                                  </p:par>
                                </p:childTnLst>
                              </p:cTn>
                            </p:par>
                            <p:par>
                              <p:cTn id="76" fill="hold">
                                <p:stCondLst>
                                  <p:cond delay="7150"/>
                                </p:stCondLst>
                                <p:childTnLst>
                                  <p:par>
                                    <p:cTn id="77" presetID="23" presetClass="entr" presetSubtype="16"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 fill="hold"/>
                                            <p:tgtEl>
                                              <p:spTgt spid="19"/>
                                            </p:tgtEl>
                                            <p:attrNameLst>
                                              <p:attrName>ppt_w</p:attrName>
                                            </p:attrNameLst>
                                          </p:cBhvr>
                                          <p:tavLst>
                                            <p:tav tm="0">
                                              <p:val>
                                                <p:fltVal val="0"/>
                                              </p:val>
                                            </p:tav>
                                            <p:tav tm="100000">
                                              <p:val>
                                                <p:strVal val="#ppt_w"/>
                                              </p:val>
                                            </p:tav>
                                          </p:tavLst>
                                        </p:anim>
                                        <p:anim calcmode="lin" valueType="num">
                                          <p:cBhvr>
                                            <p:cTn id="80" dur="100" fill="hold"/>
                                            <p:tgtEl>
                                              <p:spTgt spid="19"/>
                                            </p:tgtEl>
                                            <p:attrNameLst>
                                              <p:attrName>ppt_h</p:attrName>
                                            </p:attrNameLst>
                                          </p:cBhvr>
                                          <p:tavLst>
                                            <p:tav tm="0">
                                              <p:val>
                                                <p:fltVal val="0"/>
                                              </p:val>
                                            </p:tav>
                                            <p:tav tm="100000">
                                              <p:val>
                                                <p:strVal val="#ppt_h"/>
                                              </p:val>
                                            </p:tav>
                                          </p:tavLst>
                                        </p:anim>
                                      </p:childTnLst>
                                    </p:cTn>
                                  </p:par>
                                </p:childTnLst>
                              </p:cTn>
                            </p:par>
                            <p:par>
                              <p:cTn id="81" fill="hold">
                                <p:stCondLst>
                                  <p:cond delay="7250"/>
                                </p:stCondLst>
                                <p:childTnLst>
                                  <p:par>
                                    <p:cTn id="82" presetID="6" presetClass="emph" presetSubtype="0" fill="hold" nodeType="afterEffect" p14:presetBounceEnd="40000">
                                      <p:stCondLst>
                                        <p:cond delay="0"/>
                                      </p:stCondLst>
                                      <p:childTnLst>
                                        <p:animScale p14:bounceEnd="40000">
                                          <p:cBhvr>
                                            <p:cTn id="83" dur="50" fill="hold"/>
                                            <p:tgtEl>
                                              <p:spTgt spid="19"/>
                                            </p:tgtEl>
                                          </p:cBhvr>
                                          <p:by x="90000" y="90000"/>
                                        </p:animScale>
                                      </p:childTnLst>
                                    </p:cTn>
                                  </p:par>
                                </p:childTnLst>
                              </p:cTn>
                            </p:par>
                            <p:par>
                              <p:cTn id="84" fill="hold">
                                <p:stCondLst>
                                  <p:cond delay="7300"/>
                                </p:stCondLst>
                                <p:childTnLst>
                                  <p:par>
                                    <p:cTn id="85" presetID="2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100" fill="hold"/>
                                            <p:tgtEl>
                                              <p:spTgt spid="25"/>
                                            </p:tgtEl>
                                            <p:attrNameLst>
                                              <p:attrName>ppt_w</p:attrName>
                                            </p:attrNameLst>
                                          </p:cBhvr>
                                          <p:tavLst>
                                            <p:tav tm="0">
                                              <p:val>
                                                <p:fltVal val="0"/>
                                              </p:val>
                                            </p:tav>
                                            <p:tav tm="100000">
                                              <p:val>
                                                <p:strVal val="#ppt_w"/>
                                              </p:val>
                                            </p:tav>
                                          </p:tavLst>
                                        </p:anim>
                                        <p:anim calcmode="lin" valueType="num">
                                          <p:cBhvr>
                                            <p:cTn id="88" dur="100" fill="hold"/>
                                            <p:tgtEl>
                                              <p:spTgt spid="25"/>
                                            </p:tgtEl>
                                            <p:attrNameLst>
                                              <p:attrName>ppt_h</p:attrName>
                                            </p:attrNameLst>
                                          </p:cBhvr>
                                          <p:tavLst>
                                            <p:tav tm="0">
                                              <p:val>
                                                <p:fltVal val="0"/>
                                              </p:val>
                                            </p:tav>
                                            <p:tav tm="100000">
                                              <p:val>
                                                <p:strVal val="#ppt_h"/>
                                              </p:val>
                                            </p:tav>
                                          </p:tavLst>
                                        </p:anim>
                                      </p:childTnLst>
                                    </p:cTn>
                                  </p:par>
                                </p:childTnLst>
                              </p:cTn>
                            </p:par>
                            <p:par>
                              <p:cTn id="89" fill="hold">
                                <p:stCondLst>
                                  <p:cond delay="7400"/>
                                </p:stCondLst>
                                <p:childTnLst>
                                  <p:par>
                                    <p:cTn id="90" presetID="6" presetClass="emph" presetSubtype="0" fill="hold" nodeType="afterEffect" p14:presetBounceEnd="40000">
                                      <p:stCondLst>
                                        <p:cond delay="0"/>
                                      </p:stCondLst>
                                      <p:childTnLst>
                                        <p:animScale p14:bounceEnd="40000">
                                          <p:cBhvr>
                                            <p:cTn id="91" dur="50" fill="hold"/>
                                            <p:tgtEl>
                                              <p:spTgt spid="25"/>
                                            </p:tgtEl>
                                          </p:cBhvr>
                                          <p:by x="90000" y="90000"/>
                                        </p:animScale>
                                      </p:childTnLst>
                                    </p:cTn>
                                  </p:par>
                                </p:childTnLst>
                              </p:cTn>
                            </p:par>
                            <p:par>
                              <p:cTn id="92" fill="hold">
                                <p:stCondLst>
                                  <p:cond delay="7450"/>
                                </p:stCondLst>
                                <p:childTnLst>
                                  <p:par>
                                    <p:cTn id="93" presetID="23" presetClass="entr" presetSubtype="16"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100" fill="hold"/>
                                            <p:tgtEl>
                                              <p:spTgt spid="22"/>
                                            </p:tgtEl>
                                            <p:attrNameLst>
                                              <p:attrName>ppt_w</p:attrName>
                                            </p:attrNameLst>
                                          </p:cBhvr>
                                          <p:tavLst>
                                            <p:tav tm="0">
                                              <p:val>
                                                <p:fltVal val="0"/>
                                              </p:val>
                                            </p:tav>
                                            <p:tav tm="100000">
                                              <p:val>
                                                <p:strVal val="#ppt_w"/>
                                              </p:val>
                                            </p:tav>
                                          </p:tavLst>
                                        </p:anim>
                                        <p:anim calcmode="lin" valueType="num">
                                          <p:cBhvr>
                                            <p:cTn id="96" dur="100" fill="hold"/>
                                            <p:tgtEl>
                                              <p:spTgt spid="22"/>
                                            </p:tgtEl>
                                            <p:attrNameLst>
                                              <p:attrName>ppt_h</p:attrName>
                                            </p:attrNameLst>
                                          </p:cBhvr>
                                          <p:tavLst>
                                            <p:tav tm="0">
                                              <p:val>
                                                <p:fltVal val="0"/>
                                              </p:val>
                                            </p:tav>
                                            <p:tav tm="100000">
                                              <p:val>
                                                <p:strVal val="#ppt_h"/>
                                              </p:val>
                                            </p:tav>
                                          </p:tavLst>
                                        </p:anim>
                                      </p:childTnLst>
                                    </p:cTn>
                                  </p:par>
                                </p:childTnLst>
                              </p:cTn>
                            </p:par>
                            <p:par>
                              <p:cTn id="97" fill="hold">
                                <p:stCondLst>
                                  <p:cond delay="7550"/>
                                </p:stCondLst>
                                <p:childTnLst>
                                  <p:par>
                                    <p:cTn id="98" presetID="6" presetClass="emph" presetSubtype="0" fill="hold" nodeType="afterEffect" p14:presetBounceEnd="40000">
                                      <p:stCondLst>
                                        <p:cond delay="0"/>
                                      </p:stCondLst>
                                      <p:childTnLst>
                                        <p:animScale p14:bounceEnd="40000">
                                          <p:cBhvr>
                                            <p:cTn id="99" dur="50" fill="hold"/>
                                            <p:tgtEl>
                                              <p:spTgt spid="2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0"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2" presetClass="entr" presetSubtype="4" accel="20000" fill="hold" nodeType="withEffect">
                                      <p:stCondLst>
                                        <p:cond delay="0"/>
                                      </p:stCondLst>
                                      <p:childTnLst>
                                        <p:set>
                                          <p:cBhvr>
                                            <p:cTn id="8" dur="1" fill="hold">
                                              <p:stCondLst>
                                                <p:cond delay="0"/>
                                              </p:stCondLst>
                                            </p:cTn>
                                            <p:tgtEl>
                                              <p:spTgt spid="52229"/>
                                            </p:tgtEl>
                                            <p:attrNameLst>
                                              <p:attrName>style.visibility</p:attrName>
                                            </p:attrNameLst>
                                          </p:cBhvr>
                                          <p:to>
                                            <p:strVal val="visible"/>
                                          </p:to>
                                        </p:set>
                                        <p:anim calcmode="lin" valueType="num">
                                          <p:cBhvr additive="base">
                                            <p:cTn id="9" dur="750" fill="hold"/>
                                            <p:tgtEl>
                                              <p:spTgt spid="52229"/>
                                            </p:tgtEl>
                                            <p:attrNameLst>
                                              <p:attrName>ppt_x</p:attrName>
                                            </p:attrNameLst>
                                          </p:cBhvr>
                                          <p:tavLst>
                                            <p:tav tm="0">
                                              <p:val>
                                                <p:strVal val="#ppt_x"/>
                                              </p:val>
                                            </p:tav>
                                            <p:tav tm="100000">
                                              <p:val>
                                                <p:strVal val="#ppt_x"/>
                                              </p:val>
                                            </p:tav>
                                          </p:tavLst>
                                        </p:anim>
                                        <p:anim calcmode="lin" valueType="num">
                                          <p:cBhvr additive="base">
                                            <p:cTn id="10" dur="750" fill="hold"/>
                                            <p:tgtEl>
                                              <p:spTgt spid="52229"/>
                                            </p:tgtEl>
                                            <p:attrNameLst>
                                              <p:attrName>ppt_y</p:attrName>
                                            </p:attrNameLst>
                                          </p:cBhvr>
                                          <p:tavLst>
                                            <p:tav tm="0">
                                              <p:val>
                                                <p:strVal val="1+#ppt_h/2"/>
                                              </p:val>
                                            </p:tav>
                                            <p:tav tm="100000">
                                              <p:val>
                                                <p:strVal val="#ppt_y"/>
                                              </p:val>
                                            </p:tav>
                                          </p:tavLst>
                                        </p:anim>
                                      </p:childTnLst>
                                    </p:cTn>
                                  </p:par>
                                  <p:par>
                                    <p:cTn id="11" presetID="2" presetClass="entr" presetSubtype="4" accel="20000" fill="hold" nodeType="withEffect">
                                      <p:stCondLst>
                                        <p:cond delay="20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750" fill="hold"/>
                                            <p:tgtEl>
                                              <p:spTgt spid="52228"/>
                                            </p:tgtEl>
                                            <p:attrNameLst>
                                              <p:attrName>ppt_x</p:attrName>
                                            </p:attrNameLst>
                                          </p:cBhvr>
                                          <p:tavLst>
                                            <p:tav tm="0">
                                              <p:val>
                                                <p:strVal val="#ppt_x"/>
                                              </p:val>
                                            </p:tav>
                                            <p:tav tm="100000">
                                              <p:val>
                                                <p:strVal val="#ppt_x"/>
                                              </p:val>
                                            </p:tav>
                                          </p:tavLst>
                                        </p:anim>
                                        <p:anim calcmode="lin" valueType="num">
                                          <p:cBhvr additive="base">
                                            <p:cTn id="14" dur="750" fill="hold"/>
                                            <p:tgtEl>
                                              <p:spTgt spid="52228"/>
                                            </p:tgtEl>
                                            <p:attrNameLst>
                                              <p:attrName>ppt_y</p:attrName>
                                            </p:attrNameLst>
                                          </p:cBhvr>
                                          <p:tavLst>
                                            <p:tav tm="0">
                                              <p:val>
                                                <p:strVal val="1+#ppt_h/2"/>
                                              </p:val>
                                            </p:tav>
                                            <p:tav tm="100000">
                                              <p:val>
                                                <p:strVal val="#ppt_y"/>
                                              </p:val>
                                            </p:tav>
                                          </p:tavLst>
                                        </p:anim>
                                      </p:childTnLst>
                                    </p:cTn>
                                  </p:par>
                                  <p:par>
                                    <p:cTn id="15" presetID="2" presetClass="entr" presetSubtype="4" accel="20000" fill="hold" nodeType="withEffect">
                                      <p:stCondLst>
                                        <p:cond delay="400"/>
                                      </p:stCondLst>
                                      <p:childTnLst>
                                        <p:set>
                                          <p:cBhvr>
                                            <p:cTn id="16" dur="1" fill="hold">
                                              <p:stCondLst>
                                                <p:cond delay="0"/>
                                              </p:stCondLst>
                                            </p:cTn>
                                            <p:tgtEl>
                                              <p:spTgt spid="52230"/>
                                            </p:tgtEl>
                                            <p:attrNameLst>
                                              <p:attrName>style.visibility</p:attrName>
                                            </p:attrNameLst>
                                          </p:cBhvr>
                                          <p:to>
                                            <p:strVal val="visible"/>
                                          </p:to>
                                        </p:set>
                                        <p:anim calcmode="lin" valueType="num">
                                          <p:cBhvr additive="base">
                                            <p:cTn id="17" dur="750" fill="hold"/>
                                            <p:tgtEl>
                                              <p:spTgt spid="52230"/>
                                            </p:tgtEl>
                                            <p:attrNameLst>
                                              <p:attrName>ppt_x</p:attrName>
                                            </p:attrNameLst>
                                          </p:cBhvr>
                                          <p:tavLst>
                                            <p:tav tm="0">
                                              <p:val>
                                                <p:strVal val="#ppt_x"/>
                                              </p:val>
                                            </p:tav>
                                            <p:tav tm="100000">
                                              <p:val>
                                                <p:strVal val="#ppt_x"/>
                                              </p:val>
                                            </p:tav>
                                          </p:tavLst>
                                        </p:anim>
                                        <p:anim calcmode="lin" valueType="num">
                                          <p:cBhvr additive="base">
                                            <p:cTn id="18" dur="750" fill="hold"/>
                                            <p:tgtEl>
                                              <p:spTgt spid="52230"/>
                                            </p:tgtEl>
                                            <p:attrNameLst>
                                              <p:attrName>ppt_y</p:attrName>
                                            </p:attrNameLst>
                                          </p:cBhvr>
                                          <p:tavLst>
                                            <p:tav tm="0">
                                              <p:val>
                                                <p:strVal val="1+#ppt_h/2"/>
                                              </p:val>
                                            </p:tav>
                                            <p:tav tm="100000">
                                              <p:val>
                                                <p:strVal val="#ppt_y"/>
                                              </p:val>
                                            </p:tav>
                                          </p:tavLst>
                                        </p:anim>
                                      </p:childTnLst>
                                    </p:cTn>
                                  </p:par>
                                  <p:par>
                                    <p:cTn id="19" presetID="2" presetClass="entr" presetSubtype="4" accel="20000" fill="hold" nodeType="withEffect">
                                      <p:stCondLst>
                                        <p:cond delay="600"/>
                                      </p:stCondLst>
                                      <p:childTnLst>
                                        <p:set>
                                          <p:cBhvr>
                                            <p:cTn id="20" dur="1" fill="hold">
                                              <p:stCondLst>
                                                <p:cond delay="0"/>
                                              </p:stCondLst>
                                            </p:cTn>
                                            <p:tgtEl>
                                              <p:spTgt spid="52231"/>
                                            </p:tgtEl>
                                            <p:attrNameLst>
                                              <p:attrName>style.visibility</p:attrName>
                                            </p:attrNameLst>
                                          </p:cBhvr>
                                          <p:to>
                                            <p:strVal val="visible"/>
                                          </p:to>
                                        </p:set>
                                        <p:anim calcmode="lin" valueType="num">
                                          <p:cBhvr additive="base">
                                            <p:cTn id="21" dur="750" fill="hold"/>
                                            <p:tgtEl>
                                              <p:spTgt spid="52231"/>
                                            </p:tgtEl>
                                            <p:attrNameLst>
                                              <p:attrName>ppt_x</p:attrName>
                                            </p:attrNameLst>
                                          </p:cBhvr>
                                          <p:tavLst>
                                            <p:tav tm="0">
                                              <p:val>
                                                <p:strVal val="#ppt_x"/>
                                              </p:val>
                                            </p:tav>
                                            <p:tav tm="100000">
                                              <p:val>
                                                <p:strVal val="#ppt_x"/>
                                              </p:val>
                                            </p:tav>
                                          </p:tavLst>
                                        </p:anim>
                                        <p:anim calcmode="lin" valueType="num">
                                          <p:cBhvr additive="base">
                                            <p:cTn id="22" dur="750" fill="hold"/>
                                            <p:tgtEl>
                                              <p:spTgt spid="52231"/>
                                            </p:tgtEl>
                                            <p:attrNameLst>
                                              <p:attrName>ppt_y</p:attrName>
                                            </p:attrNameLst>
                                          </p:cBhvr>
                                          <p:tavLst>
                                            <p:tav tm="0">
                                              <p:val>
                                                <p:strVal val="1+#ppt_h/2"/>
                                              </p:val>
                                            </p:tav>
                                            <p:tav tm="100000">
                                              <p:val>
                                                <p:strVal val="#ppt_y"/>
                                              </p:val>
                                            </p:tav>
                                          </p:tavLst>
                                        </p:anim>
                                      </p:childTnLst>
                                    </p:cTn>
                                  </p:par>
                                </p:childTnLst>
                              </p:cTn>
                            </p:par>
                            <p:par>
                              <p:cTn id="23" fill="hold">
                                <p:stCondLst>
                                  <p:cond delay="1350"/>
                                </p:stCondLst>
                                <p:childTnLst>
                                  <p:par>
                                    <p:cTn id="24" presetID="2" presetClass="entr" presetSubtype="1" fill="hold" nodeType="afterEffect">
                                      <p:stCondLst>
                                        <p:cond delay="4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400" fill="hold"/>
                                            <p:tgtEl>
                                              <p:spTgt spid="10"/>
                                            </p:tgtEl>
                                            <p:attrNameLst>
                                              <p:attrName>ppt_x</p:attrName>
                                            </p:attrNameLst>
                                          </p:cBhvr>
                                          <p:tavLst>
                                            <p:tav tm="0">
                                              <p:val>
                                                <p:strVal val="#ppt_x"/>
                                              </p:val>
                                            </p:tav>
                                            <p:tav tm="100000">
                                              <p:val>
                                                <p:strVal val="#ppt_x"/>
                                              </p:val>
                                            </p:tav>
                                          </p:tavLst>
                                        </p:anim>
                                        <p:anim calcmode="lin" valueType="num">
                                          <p:cBhvr additive="base">
                                            <p:cTn id="27" dur="4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65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400" fill="hold"/>
                                            <p:tgtEl>
                                              <p:spTgt spid="9"/>
                                            </p:tgtEl>
                                            <p:attrNameLst>
                                              <p:attrName>ppt_x</p:attrName>
                                            </p:attrNameLst>
                                          </p:cBhvr>
                                          <p:tavLst>
                                            <p:tav tm="0">
                                              <p:val>
                                                <p:strVal val="#ppt_x"/>
                                              </p:val>
                                            </p:tav>
                                            <p:tav tm="100000">
                                              <p:val>
                                                <p:strVal val="#ppt_x"/>
                                              </p:val>
                                            </p:tav>
                                          </p:tavLst>
                                        </p:anim>
                                        <p:anim calcmode="lin" valueType="num">
                                          <p:cBhvr additive="base">
                                            <p:cTn id="31" dur="4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85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400" fill="hold"/>
                                            <p:tgtEl>
                                              <p:spTgt spid="8"/>
                                            </p:tgtEl>
                                            <p:attrNameLst>
                                              <p:attrName>ppt_x</p:attrName>
                                            </p:attrNameLst>
                                          </p:cBhvr>
                                          <p:tavLst>
                                            <p:tav tm="0">
                                              <p:val>
                                                <p:strVal val="#ppt_x"/>
                                              </p:val>
                                            </p:tav>
                                            <p:tav tm="100000">
                                              <p:val>
                                                <p:strVal val="#ppt_x"/>
                                              </p:val>
                                            </p:tav>
                                          </p:tavLst>
                                        </p:anim>
                                        <p:anim calcmode="lin" valueType="num">
                                          <p:cBhvr additive="base">
                                            <p:cTn id="35" dur="400" fill="hold"/>
                                            <p:tgtEl>
                                              <p:spTgt spid="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105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400" fill="hold"/>
                                            <p:tgtEl>
                                              <p:spTgt spid="11"/>
                                            </p:tgtEl>
                                            <p:attrNameLst>
                                              <p:attrName>ppt_x</p:attrName>
                                            </p:attrNameLst>
                                          </p:cBhvr>
                                          <p:tavLst>
                                            <p:tav tm="0">
                                              <p:val>
                                                <p:strVal val="#ppt_x"/>
                                              </p:val>
                                            </p:tav>
                                            <p:tav tm="100000">
                                              <p:val>
                                                <p:strVal val="#ppt_x"/>
                                              </p:val>
                                            </p:tav>
                                          </p:tavLst>
                                        </p:anim>
                                        <p:anim calcmode="lin" valueType="num">
                                          <p:cBhvr additive="base">
                                            <p:cTn id="39" dur="4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2800"/>
                                </p:stCondLst>
                                <p:childTnLst>
                                  <p:par>
                                    <p:cTn id="41" presetID="23" presetClass="entr" presetSubtype="16" fill="hold" nodeType="afterEffect">
                                      <p:stCondLst>
                                        <p:cond delay="4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 fill="hold"/>
                                            <p:tgtEl>
                                              <p:spTgt spid="13"/>
                                            </p:tgtEl>
                                            <p:attrNameLst>
                                              <p:attrName>ppt_w</p:attrName>
                                            </p:attrNameLst>
                                          </p:cBhvr>
                                          <p:tavLst>
                                            <p:tav tm="0">
                                              <p:val>
                                                <p:fltVal val="0"/>
                                              </p:val>
                                            </p:tav>
                                            <p:tav tm="100000">
                                              <p:val>
                                                <p:strVal val="#ppt_w"/>
                                              </p:val>
                                            </p:tav>
                                          </p:tavLst>
                                        </p:anim>
                                        <p:anim calcmode="lin" valueType="num">
                                          <p:cBhvr>
                                            <p:cTn id="44" dur="200" fill="hold"/>
                                            <p:tgtEl>
                                              <p:spTgt spid="13"/>
                                            </p:tgtEl>
                                            <p:attrNameLst>
                                              <p:attrName>ppt_h</p:attrName>
                                            </p:attrNameLst>
                                          </p:cBhvr>
                                          <p:tavLst>
                                            <p:tav tm="0">
                                              <p:val>
                                                <p:fltVal val="0"/>
                                              </p:val>
                                            </p:tav>
                                            <p:tav tm="100000">
                                              <p:val>
                                                <p:strVal val="#ppt_h"/>
                                              </p:val>
                                            </p:tav>
                                          </p:tavLst>
                                        </p:anim>
                                      </p:childTnLst>
                                    </p:cTn>
                                  </p:par>
                                </p:childTnLst>
                              </p:cTn>
                            </p:par>
                            <p:par>
                              <p:cTn id="45" fill="hold">
                                <p:stCondLst>
                                  <p:cond delay="3400"/>
                                </p:stCondLst>
                                <p:childTnLst>
                                  <p:par>
                                    <p:cTn id="46" presetID="6" presetClass="emph" presetSubtype="0" fill="hold" nodeType="afterEffect">
                                      <p:stCondLst>
                                        <p:cond delay="0"/>
                                      </p:stCondLst>
                                      <p:childTnLst>
                                        <p:animScale>
                                          <p:cBhvr>
                                            <p:cTn id="47" dur="100" fill="hold"/>
                                            <p:tgtEl>
                                              <p:spTgt spid="13"/>
                                            </p:tgtEl>
                                          </p:cBhvr>
                                          <p:by x="95000" y="95000"/>
                                        </p:animScale>
                                      </p:childTnLst>
                                    </p:cTn>
                                  </p:par>
                                  <p:par>
                                    <p:cTn id="48" presetID="23" presetClass="entr" presetSubtype="16" fill="hold" nodeType="withEffect">
                                      <p:stCondLst>
                                        <p:cond delay="1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00" fill="hold"/>
                                            <p:tgtEl>
                                              <p:spTgt spid="15"/>
                                            </p:tgtEl>
                                            <p:attrNameLst>
                                              <p:attrName>ppt_w</p:attrName>
                                            </p:attrNameLst>
                                          </p:cBhvr>
                                          <p:tavLst>
                                            <p:tav tm="0">
                                              <p:val>
                                                <p:fltVal val="0"/>
                                              </p:val>
                                            </p:tav>
                                            <p:tav tm="100000">
                                              <p:val>
                                                <p:strVal val="#ppt_w"/>
                                              </p:val>
                                            </p:tav>
                                          </p:tavLst>
                                        </p:anim>
                                        <p:anim calcmode="lin" valueType="num">
                                          <p:cBhvr>
                                            <p:cTn id="51" dur="2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3700"/>
                                </p:stCondLst>
                                <p:childTnLst>
                                  <p:par>
                                    <p:cTn id="53" presetID="6" presetClass="emph" presetSubtype="0" fill="hold" nodeType="afterEffect">
                                      <p:stCondLst>
                                        <p:cond delay="0"/>
                                      </p:stCondLst>
                                      <p:childTnLst>
                                        <p:animScale>
                                          <p:cBhvr>
                                            <p:cTn id="54" dur="100" fill="hold"/>
                                            <p:tgtEl>
                                              <p:spTgt spid="15"/>
                                            </p:tgtEl>
                                          </p:cBhvr>
                                          <p:by x="95000" y="95000"/>
                                        </p:animScale>
                                      </p:childTnLst>
                                    </p:cTn>
                                  </p:par>
                                  <p:par>
                                    <p:cTn id="55" presetID="23" presetClass="entr" presetSubtype="16" fill="hold" nodeType="withEffect">
                                      <p:stCondLst>
                                        <p:cond delay="1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00" fill="hold"/>
                                            <p:tgtEl>
                                              <p:spTgt spid="12"/>
                                            </p:tgtEl>
                                            <p:attrNameLst>
                                              <p:attrName>ppt_w</p:attrName>
                                            </p:attrNameLst>
                                          </p:cBhvr>
                                          <p:tavLst>
                                            <p:tav tm="0">
                                              <p:val>
                                                <p:fltVal val="0"/>
                                              </p:val>
                                            </p:tav>
                                            <p:tav tm="100000">
                                              <p:val>
                                                <p:strVal val="#ppt_w"/>
                                              </p:val>
                                            </p:tav>
                                          </p:tavLst>
                                        </p:anim>
                                        <p:anim calcmode="lin" valueType="num">
                                          <p:cBhvr>
                                            <p:cTn id="58" dur="200" fill="hold"/>
                                            <p:tgtEl>
                                              <p:spTgt spid="12"/>
                                            </p:tgtEl>
                                            <p:attrNameLst>
                                              <p:attrName>ppt_h</p:attrName>
                                            </p:attrNameLst>
                                          </p:cBhvr>
                                          <p:tavLst>
                                            <p:tav tm="0">
                                              <p:val>
                                                <p:fltVal val="0"/>
                                              </p:val>
                                            </p:tav>
                                            <p:tav tm="100000">
                                              <p:val>
                                                <p:strVal val="#ppt_h"/>
                                              </p:val>
                                            </p:tav>
                                          </p:tavLst>
                                        </p:anim>
                                      </p:childTnLst>
                                    </p:cTn>
                                  </p:par>
                                </p:childTnLst>
                              </p:cTn>
                            </p:par>
                            <p:par>
                              <p:cTn id="59" fill="hold">
                                <p:stCondLst>
                                  <p:cond delay="4000"/>
                                </p:stCondLst>
                                <p:childTnLst>
                                  <p:par>
                                    <p:cTn id="60" presetID="6" presetClass="emph" presetSubtype="0" fill="hold" nodeType="afterEffect">
                                      <p:stCondLst>
                                        <p:cond delay="100"/>
                                      </p:stCondLst>
                                      <p:childTnLst>
                                        <p:animScale>
                                          <p:cBhvr>
                                            <p:cTn id="61" dur="100" fill="hold"/>
                                            <p:tgtEl>
                                              <p:spTgt spid="12"/>
                                            </p:tgtEl>
                                          </p:cBhvr>
                                          <p:by x="95000" y="95000"/>
                                        </p:animScale>
                                      </p:childTnLst>
                                    </p:cTn>
                                  </p:par>
                                  <p:par>
                                    <p:cTn id="62" presetID="23" presetClass="entr" presetSubtype="16" fill="hold" nodeType="withEffect">
                                      <p:stCondLst>
                                        <p:cond delay="10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00" fill="hold"/>
                                            <p:tgtEl>
                                              <p:spTgt spid="14"/>
                                            </p:tgtEl>
                                            <p:attrNameLst>
                                              <p:attrName>ppt_w</p:attrName>
                                            </p:attrNameLst>
                                          </p:cBhvr>
                                          <p:tavLst>
                                            <p:tav tm="0">
                                              <p:val>
                                                <p:fltVal val="0"/>
                                              </p:val>
                                            </p:tav>
                                            <p:tav tm="100000">
                                              <p:val>
                                                <p:strVal val="#ppt_w"/>
                                              </p:val>
                                            </p:tav>
                                          </p:tavLst>
                                        </p:anim>
                                        <p:anim calcmode="lin" valueType="num">
                                          <p:cBhvr>
                                            <p:cTn id="65" dur="200" fill="hold"/>
                                            <p:tgtEl>
                                              <p:spTgt spid="14"/>
                                            </p:tgtEl>
                                            <p:attrNameLst>
                                              <p:attrName>ppt_h</p:attrName>
                                            </p:attrNameLst>
                                          </p:cBhvr>
                                          <p:tavLst>
                                            <p:tav tm="0">
                                              <p:val>
                                                <p:fltVal val="0"/>
                                              </p:val>
                                            </p:tav>
                                            <p:tav tm="100000">
                                              <p:val>
                                                <p:strVal val="#ppt_h"/>
                                              </p:val>
                                            </p:tav>
                                          </p:tavLst>
                                        </p:anim>
                                      </p:childTnLst>
                                    </p:cTn>
                                  </p:par>
                                  <p:par>
                                    <p:cTn id="66" presetID="6" presetClass="emph" presetSubtype="0" fill="hold" nodeType="withEffect">
                                      <p:stCondLst>
                                        <p:cond delay="400"/>
                                      </p:stCondLst>
                                      <p:childTnLst>
                                        <p:animScale>
                                          <p:cBhvr>
                                            <p:cTn id="67" dur="100" fill="hold"/>
                                            <p:tgtEl>
                                              <p:spTgt spid="14"/>
                                            </p:tgtEl>
                                          </p:cBhvr>
                                          <p:by x="95000" y="95000"/>
                                        </p:animScale>
                                      </p:childTnLst>
                                    </p:cTn>
                                  </p:par>
                                </p:childTnLst>
                              </p:cTn>
                            </p:par>
                            <p:par>
                              <p:cTn id="68" fill="hold">
                                <p:stCondLst>
                                  <p:cond delay="4500"/>
                                </p:stCondLst>
                                <p:childTnLst>
                                  <p:par>
                                    <p:cTn id="69" presetID="23" presetClass="entr" presetSubtype="16" fill="hold" nodeType="afterEffect">
                                      <p:stCondLst>
                                        <p:cond delay="25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 fill="hold"/>
                                            <p:tgtEl>
                                              <p:spTgt spid="16"/>
                                            </p:tgtEl>
                                            <p:attrNameLst>
                                              <p:attrName>ppt_w</p:attrName>
                                            </p:attrNameLst>
                                          </p:cBhvr>
                                          <p:tavLst>
                                            <p:tav tm="0">
                                              <p:val>
                                                <p:fltVal val="0"/>
                                              </p:val>
                                            </p:tav>
                                            <p:tav tm="100000">
                                              <p:val>
                                                <p:strVal val="#ppt_w"/>
                                              </p:val>
                                            </p:tav>
                                          </p:tavLst>
                                        </p:anim>
                                        <p:anim calcmode="lin" valueType="num">
                                          <p:cBhvr>
                                            <p:cTn id="72" dur="100" fill="hold"/>
                                            <p:tgtEl>
                                              <p:spTgt spid="16"/>
                                            </p:tgtEl>
                                            <p:attrNameLst>
                                              <p:attrName>ppt_h</p:attrName>
                                            </p:attrNameLst>
                                          </p:cBhvr>
                                          <p:tavLst>
                                            <p:tav tm="0">
                                              <p:val>
                                                <p:fltVal val="0"/>
                                              </p:val>
                                            </p:tav>
                                            <p:tav tm="100000">
                                              <p:val>
                                                <p:strVal val="#ppt_h"/>
                                              </p:val>
                                            </p:tav>
                                          </p:tavLst>
                                        </p:anim>
                                      </p:childTnLst>
                                    </p:cTn>
                                  </p:par>
                                </p:childTnLst>
                              </p:cTn>
                            </p:par>
                            <p:par>
                              <p:cTn id="73" fill="hold">
                                <p:stCondLst>
                                  <p:cond delay="7100"/>
                                </p:stCondLst>
                                <p:childTnLst>
                                  <p:par>
                                    <p:cTn id="74" presetID="6" presetClass="emph" presetSubtype="0" fill="hold" nodeType="afterEffect">
                                      <p:stCondLst>
                                        <p:cond delay="0"/>
                                      </p:stCondLst>
                                      <p:childTnLst>
                                        <p:animScale>
                                          <p:cBhvr>
                                            <p:cTn id="75" dur="50" fill="hold"/>
                                            <p:tgtEl>
                                              <p:spTgt spid="16"/>
                                            </p:tgtEl>
                                          </p:cBhvr>
                                          <p:by x="90000" y="90000"/>
                                        </p:animScale>
                                      </p:childTnLst>
                                    </p:cTn>
                                  </p:par>
                                </p:childTnLst>
                              </p:cTn>
                            </p:par>
                            <p:par>
                              <p:cTn id="76" fill="hold">
                                <p:stCondLst>
                                  <p:cond delay="7150"/>
                                </p:stCondLst>
                                <p:childTnLst>
                                  <p:par>
                                    <p:cTn id="77" presetID="23" presetClass="entr" presetSubtype="16"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 fill="hold"/>
                                            <p:tgtEl>
                                              <p:spTgt spid="19"/>
                                            </p:tgtEl>
                                            <p:attrNameLst>
                                              <p:attrName>ppt_w</p:attrName>
                                            </p:attrNameLst>
                                          </p:cBhvr>
                                          <p:tavLst>
                                            <p:tav tm="0">
                                              <p:val>
                                                <p:fltVal val="0"/>
                                              </p:val>
                                            </p:tav>
                                            <p:tav tm="100000">
                                              <p:val>
                                                <p:strVal val="#ppt_w"/>
                                              </p:val>
                                            </p:tav>
                                          </p:tavLst>
                                        </p:anim>
                                        <p:anim calcmode="lin" valueType="num">
                                          <p:cBhvr>
                                            <p:cTn id="80" dur="100" fill="hold"/>
                                            <p:tgtEl>
                                              <p:spTgt spid="19"/>
                                            </p:tgtEl>
                                            <p:attrNameLst>
                                              <p:attrName>ppt_h</p:attrName>
                                            </p:attrNameLst>
                                          </p:cBhvr>
                                          <p:tavLst>
                                            <p:tav tm="0">
                                              <p:val>
                                                <p:fltVal val="0"/>
                                              </p:val>
                                            </p:tav>
                                            <p:tav tm="100000">
                                              <p:val>
                                                <p:strVal val="#ppt_h"/>
                                              </p:val>
                                            </p:tav>
                                          </p:tavLst>
                                        </p:anim>
                                      </p:childTnLst>
                                    </p:cTn>
                                  </p:par>
                                </p:childTnLst>
                              </p:cTn>
                            </p:par>
                            <p:par>
                              <p:cTn id="81" fill="hold">
                                <p:stCondLst>
                                  <p:cond delay="7250"/>
                                </p:stCondLst>
                                <p:childTnLst>
                                  <p:par>
                                    <p:cTn id="82" presetID="6" presetClass="emph" presetSubtype="0" fill="hold" nodeType="afterEffect">
                                      <p:stCondLst>
                                        <p:cond delay="0"/>
                                      </p:stCondLst>
                                      <p:childTnLst>
                                        <p:animScale>
                                          <p:cBhvr>
                                            <p:cTn id="83" dur="50" fill="hold"/>
                                            <p:tgtEl>
                                              <p:spTgt spid="19"/>
                                            </p:tgtEl>
                                          </p:cBhvr>
                                          <p:by x="90000" y="90000"/>
                                        </p:animScale>
                                      </p:childTnLst>
                                    </p:cTn>
                                  </p:par>
                                </p:childTnLst>
                              </p:cTn>
                            </p:par>
                            <p:par>
                              <p:cTn id="84" fill="hold">
                                <p:stCondLst>
                                  <p:cond delay="7300"/>
                                </p:stCondLst>
                                <p:childTnLst>
                                  <p:par>
                                    <p:cTn id="85" presetID="2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100" fill="hold"/>
                                            <p:tgtEl>
                                              <p:spTgt spid="25"/>
                                            </p:tgtEl>
                                            <p:attrNameLst>
                                              <p:attrName>ppt_w</p:attrName>
                                            </p:attrNameLst>
                                          </p:cBhvr>
                                          <p:tavLst>
                                            <p:tav tm="0">
                                              <p:val>
                                                <p:fltVal val="0"/>
                                              </p:val>
                                            </p:tav>
                                            <p:tav tm="100000">
                                              <p:val>
                                                <p:strVal val="#ppt_w"/>
                                              </p:val>
                                            </p:tav>
                                          </p:tavLst>
                                        </p:anim>
                                        <p:anim calcmode="lin" valueType="num">
                                          <p:cBhvr>
                                            <p:cTn id="88" dur="100" fill="hold"/>
                                            <p:tgtEl>
                                              <p:spTgt spid="25"/>
                                            </p:tgtEl>
                                            <p:attrNameLst>
                                              <p:attrName>ppt_h</p:attrName>
                                            </p:attrNameLst>
                                          </p:cBhvr>
                                          <p:tavLst>
                                            <p:tav tm="0">
                                              <p:val>
                                                <p:fltVal val="0"/>
                                              </p:val>
                                            </p:tav>
                                            <p:tav tm="100000">
                                              <p:val>
                                                <p:strVal val="#ppt_h"/>
                                              </p:val>
                                            </p:tav>
                                          </p:tavLst>
                                        </p:anim>
                                      </p:childTnLst>
                                    </p:cTn>
                                  </p:par>
                                </p:childTnLst>
                              </p:cTn>
                            </p:par>
                            <p:par>
                              <p:cTn id="89" fill="hold">
                                <p:stCondLst>
                                  <p:cond delay="7400"/>
                                </p:stCondLst>
                                <p:childTnLst>
                                  <p:par>
                                    <p:cTn id="90" presetID="6" presetClass="emph" presetSubtype="0" fill="hold" nodeType="afterEffect">
                                      <p:stCondLst>
                                        <p:cond delay="0"/>
                                      </p:stCondLst>
                                      <p:childTnLst>
                                        <p:animScale>
                                          <p:cBhvr>
                                            <p:cTn id="91" dur="50" fill="hold"/>
                                            <p:tgtEl>
                                              <p:spTgt spid="25"/>
                                            </p:tgtEl>
                                          </p:cBhvr>
                                          <p:by x="90000" y="90000"/>
                                        </p:animScale>
                                      </p:childTnLst>
                                    </p:cTn>
                                  </p:par>
                                </p:childTnLst>
                              </p:cTn>
                            </p:par>
                            <p:par>
                              <p:cTn id="92" fill="hold">
                                <p:stCondLst>
                                  <p:cond delay="7450"/>
                                </p:stCondLst>
                                <p:childTnLst>
                                  <p:par>
                                    <p:cTn id="93" presetID="23" presetClass="entr" presetSubtype="16"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100" fill="hold"/>
                                            <p:tgtEl>
                                              <p:spTgt spid="22"/>
                                            </p:tgtEl>
                                            <p:attrNameLst>
                                              <p:attrName>ppt_w</p:attrName>
                                            </p:attrNameLst>
                                          </p:cBhvr>
                                          <p:tavLst>
                                            <p:tav tm="0">
                                              <p:val>
                                                <p:fltVal val="0"/>
                                              </p:val>
                                            </p:tav>
                                            <p:tav tm="100000">
                                              <p:val>
                                                <p:strVal val="#ppt_w"/>
                                              </p:val>
                                            </p:tav>
                                          </p:tavLst>
                                        </p:anim>
                                        <p:anim calcmode="lin" valueType="num">
                                          <p:cBhvr>
                                            <p:cTn id="96" dur="100" fill="hold"/>
                                            <p:tgtEl>
                                              <p:spTgt spid="22"/>
                                            </p:tgtEl>
                                            <p:attrNameLst>
                                              <p:attrName>ppt_h</p:attrName>
                                            </p:attrNameLst>
                                          </p:cBhvr>
                                          <p:tavLst>
                                            <p:tav tm="0">
                                              <p:val>
                                                <p:fltVal val="0"/>
                                              </p:val>
                                            </p:tav>
                                            <p:tav tm="100000">
                                              <p:val>
                                                <p:strVal val="#ppt_h"/>
                                              </p:val>
                                            </p:tav>
                                          </p:tavLst>
                                        </p:anim>
                                      </p:childTnLst>
                                    </p:cTn>
                                  </p:par>
                                </p:childTnLst>
                              </p:cTn>
                            </p:par>
                            <p:par>
                              <p:cTn id="97" fill="hold">
                                <p:stCondLst>
                                  <p:cond delay="7550"/>
                                </p:stCondLst>
                                <p:childTnLst>
                                  <p:par>
                                    <p:cTn id="98" presetID="6" presetClass="emph" presetSubtype="0" fill="hold" nodeType="afterEffect">
                                      <p:stCondLst>
                                        <p:cond delay="0"/>
                                      </p:stCondLst>
                                      <p:childTnLst>
                                        <p:animScale>
                                          <p:cBhvr>
                                            <p:cTn id="99" dur="50" fill="hold"/>
                                            <p:tgtEl>
                                              <p:spTgt spid="22"/>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0"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y.cross\AppData\Local\Microsoft\Windows\Temporary Internet Files\Content.Outlook\PNXIBOD6\2011 Solstice Outdoors 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20" y="1083734"/>
            <a:ext cx="7853558" cy="53791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708540" y="6049318"/>
            <a:ext cx="3726918" cy="523220"/>
          </a:xfrm>
          <a:prstGeom prst="rect">
            <a:avLst/>
          </a:prstGeom>
          <a:solidFill>
            <a:schemeClr val="tx1"/>
          </a:solidFill>
          <a:ln>
            <a:solidFill>
              <a:schemeClr val="tx2">
                <a:lumMod val="95000"/>
                <a:lumOff val="5000"/>
              </a:schemeClr>
            </a:solidFill>
          </a:ln>
          <a:effectLst>
            <a:softEdge rad="63500"/>
          </a:effectLst>
        </p:spPr>
        <p:txBody>
          <a:bodyPr wrap="none">
            <a:spAutoFit/>
          </a:bodyPr>
          <a:lstStyle/>
          <a:p>
            <a:r>
              <a:rPr lang="en-US" sz="2800" dirty="0">
                <a:solidFill>
                  <a:schemeClr val="bg1"/>
                </a:solidFill>
              </a:rPr>
              <a:t>Katie and Dave Gellatly </a:t>
            </a:r>
          </a:p>
        </p:txBody>
      </p:sp>
      <p:sp>
        <p:nvSpPr>
          <p:cNvPr id="3" name="Rectangle 2"/>
          <p:cNvSpPr/>
          <p:nvPr/>
        </p:nvSpPr>
        <p:spPr>
          <a:xfrm>
            <a:off x="834226" y="305362"/>
            <a:ext cx="4376519" cy="707886"/>
          </a:xfrm>
          <a:prstGeom prst="rect">
            <a:avLst/>
          </a:prstGeom>
          <a:solidFill>
            <a:schemeClr val="tx1"/>
          </a:solidFill>
          <a:ln>
            <a:solidFill>
              <a:schemeClr val="tx2">
                <a:lumMod val="95000"/>
                <a:lumOff val="5000"/>
              </a:schemeClr>
            </a:solidFill>
          </a:ln>
          <a:effectLst>
            <a:softEdge rad="63500"/>
          </a:effectLst>
        </p:spPr>
        <p:txBody>
          <a:bodyPr wrap="none">
            <a:spAutoFit/>
          </a:bodyPr>
          <a:lstStyle/>
          <a:p>
            <a:r>
              <a:rPr lang="en-US" sz="4000" dirty="0">
                <a:solidFill>
                  <a:schemeClr val="bg1"/>
                </a:solidFill>
                <a:latin typeface="Arial"/>
                <a:ea typeface="Times New Roman"/>
                <a:cs typeface="Times New Roman"/>
              </a:rPr>
              <a:t>Solstice Outdoors </a:t>
            </a:r>
            <a:endParaRPr lang="en-US" sz="4000" dirty="0">
              <a:solidFill>
                <a:schemeClr val="bg1"/>
              </a:solidFill>
            </a:endParaRPr>
          </a:p>
        </p:txBody>
      </p:sp>
    </p:spTree>
    <p:extLst>
      <p:ext uri="{BB962C8B-B14F-4D97-AF65-F5344CB8AC3E}">
        <p14:creationId xmlns:p14="http://schemas.microsoft.com/office/powerpoint/2010/main" val="3613781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y\AppData\Local\Microsoft\Windows\Temporary Internet Files\Content.IE5\9OWGESMN\Thore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0" y="1092742"/>
            <a:ext cx="9018890" cy="5153651"/>
          </a:xfrm>
          <a:prstGeom prst="rect">
            <a:avLst/>
          </a:prstGeom>
          <a:noFill/>
          <a:ln>
            <a:solidFill>
              <a:schemeClr val="tx2">
                <a:lumMod val="95000"/>
                <a:lumOff val="5000"/>
              </a:schemeClr>
            </a:solidFill>
          </a:ln>
          <a:effectLst>
            <a:softEdge rad="63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394819" y="6281841"/>
            <a:ext cx="3550972" cy="523220"/>
          </a:xfrm>
          <a:prstGeom prst="rect">
            <a:avLst/>
          </a:prstGeom>
          <a:solidFill>
            <a:schemeClr val="tx1"/>
          </a:solidFill>
          <a:ln>
            <a:solidFill>
              <a:schemeClr val="tx2"/>
            </a:solidFill>
          </a:ln>
          <a:effectLst>
            <a:softEdge rad="63500"/>
          </a:effectLst>
        </p:spPr>
        <p:txBody>
          <a:bodyPr wrap="none">
            <a:spAutoFit/>
          </a:bodyPr>
          <a:lstStyle/>
          <a:p>
            <a:r>
              <a:rPr lang="en-US" sz="2800" dirty="0">
                <a:solidFill>
                  <a:schemeClr val="bg1"/>
                </a:solidFill>
              </a:rPr>
              <a:t>Ken and Meg Thoreson</a:t>
            </a:r>
          </a:p>
        </p:txBody>
      </p:sp>
      <p:sp>
        <p:nvSpPr>
          <p:cNvPr id="7" name="TextBox 6"/>
          <p:cNvSpPr txBox="1"/>
          <p:nvPr/>
        </p:nvSpPr>
        <p:spPr>
          <a:xfrm>
            <a:off x="1" y="180628"/>
            <a:ext cx="9144000" cy="584775"/>
          </a:xfrm>
          <a:prstGeom prst="rect">
            <a:avLst/>
          </a:prstGeom>
          <a:noFill/>
        </p:spPr>
        <p:txBody>
          <a:bodyPr wrap="square" rtlCol="0">
            <a:spAutoFit/>
          </a:bodyPr>
          <a:lstStyle/>
          <a:p>
            <a:r>
              <a:rPr lang="en-US" sz="3200" dirty="0" smtClean="0">
                <a:solidFill>
                  <a:schemeClr val="bg1"/>
                </a:solidFill>
                <a:latin typeface="Arial" pitchFamily="34" charset="0"/>
                <a:cs typeface="Arial" pitchFamily="34" charset="0"/>
              </a:rPr>
              <a:t>SBA Emerging Small Business Award 2006</a:t>
            </a:r>
            <a:endParaRPr lang="en-US" sz="3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93232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C:\Users\ray.cross\AppData\Local\Microsoft\Windows\Temporary Internet Files\Content.Outlook\PNXIBOD6\Pictures from Caylen Pringle 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36" y="781331"/>
            <a:ext cx="8266931" cy="5687201"/>
          </a:xfrm>
          <a:prstGeom prst="rect">
            <a:avLst/>
          </a:prstGeom>
          <a:noFill/>
          <a:ln w="38100">
            <a:solidFill>
              <a:schemeClr val="tx2">
                <a:lumMod val="95000"/>
                <a:lumOff val="5000"/>
              </a:schemeClr>
            </a:solid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34818" name="Picture 2" descr="C:\Users\ray.cross\AppData\Local\Microsoft\Windows\Temporary Internet Files\Content.Outlook\PNXIBOD6\CT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140" y="5414901"/>
            <a:ext cx="2857500"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2532" y="169333"/>
            <a:ext cx="8466667" cy="707886"/>
          </a:xfrm>
          <a:prstGeom prst="rect">
            <a:avLst/>
          </a:prstGeom>
          <a:solidFill>
            <a:schemeClr val="tx1"/>
          </a:solidFill>
          <a:ln>
            <a:solidFill>
              <a:schemeClr val="tx2">
                <a:lumMod val="95000"/>
                <a:lumOff val="5000"/>
              </a:schemeClr>
            </a:solidFill>
          </a:ln>
          <a:effectLst>
            <a:softEdge rad="63500"/>
          </a:effectLst>
        </p:spPr>
        <p:txBody>
          <a:bodyPr wrap="square">
            <a:spAutoFit/>
          </a:bodyPr>
          <a:lstStyle/>
          <a:p>
            <a:r>
              <a:rPr lang="en-US" sz="4000" dirty="0">
                <a:solidFill>
                  <a:schemeClr val="bg1"/>
                </a:solidFill>
                <a:latin typeface="Arial" pitchFamily="34" charset="0"/>
                <a:cs typeface="Arial" pitchFamily="34" charset="0"/>
              </a:rPr>
              <a:t>H Window Company </a:t>
            </a:r>
            <a:r>
              <a:rPr lang="en-US" sz="4000" dirty="0" smtClean="0">
                <a:solidFill>
                  <a:schemeClr val="bg1"/>
                </a:solidFill>
                <a:latin typeface="Arial" pitchFamily="34" charset="0"/>
                <a:cs typeface="Arial" pitchFamily="34" charset="0"/>
              </a:rPr>
              <a:t>LLC</a:t>
            </a:r>
          </a:p>
        </p:txBody>
      </p:sp>
    </p:spTree>
    <p:extLst>
      <p:ext uri="{BB962C8B-B14F-4D97-AF65-F5344CB8AC3E}">
        <p14:creationId xmlns:p14="http://schemas.microsoft.com/office/powerpoint/2010/main" val="3265459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ay\AppData\Local\Microsoft\Windows\Temporary Internet Files\Content.IE5\G8269R6R\2011 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solidFill>
              <a:schemeClr val="tx2">
                <a:lumMod val="95000"/>
                <a:lumOff val="5000"/>
              </a:schemeClr>
            </a:solidFill>
          </a:ln>
          <a:effectLst>
            <a:softEdge rad="63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0578" y="-3"/>
            <a:ext cx="8613422" cy="1323439"/>
          </a:xfrm>
          <a:prstGeom prst="rect">
            <a:avLst/>
          </a:prstGeom>
          <a:solidFill>
            <a:schemeClr val="tx1"/>
          </a:solidFill>
          <a:ln>
            <a:solidFill>
              <a:schemeClr val="tx2"/>
            </a:solidFill>
          </a:ln>
          <a:effectLst>
            <a:softEdge rad="63500"/>
          </a:effectLst>
        </p:spPr>
        <p:txBody>
          <a:bodyPr wrap="square">
            <a:spAutoFit/>
          </a:bodyPr>
          <a:lstStyle/>
          <a:p>
            <a:r>
              <a:rPr lang="en-US" sz="4000" dirty="0" smtClean="0">
                <a:solidFill>
                  <a:schemeClr val="bg1"/>
                </a:solidFill>
                <a:latin typeface="Arial" pitchFamily="34" charset="0"/>
                <a:cs typeface="Arial" pitchFamily="34" charset="0"/>
              </a:rPr>
              <a:t>Lake </a:t>
            </a:r>
            <a:r>
              <a:rPr lang="en-US" sz="4000" dirty="0">
                <a:solidFill>
                  <a:schemeClr val="bg1"/>
                </a:solidFill>
                <a:latin typeface="Arial" pitchFamily="34" charset="0"/>
                <a:cs typeface="Arial" pitchFamily="34" charset="0"/>
              </a:rPr>
              <a:t>Superior Chapter </a:t>
            </a:r>
            <a:endParaRPr lang="en-US" sz="4000" dirty="0" smtClean="0">
              <a:solidFill>
                <a:schemeClr val="bg1"/>
              </a:solidFill>
              <a:latin typeface="Arial" pitchFamily="34" charset="0"/>
              <a:cs typeface="Arial" pitchFamily="34" charset="0"/>
            </a:endParaRPr>
          </a:p>
          <a:p>
            <a:r>
              <a:rPr lang="en-US" sz="4000" dirty="0" smtClean="0">
                <a:solidFill>
                  <a:schemeClr val="bg1"/>
                </a:solidFill>
                <a:latin typeface="Arial" pitchFamily="34" charset="0"/>
                <a:cs typeface="Arial" pitchFamily="34" charset="0"/>
              </a:rPr>
              <a:t>WIN Advisory </a:t>
            </a:r>
            <a:r>
              <a:rPr lang="en-US" sz="4000" dirty="0">
                <a:solidFill>
                  <a:schemeClr val="bg1"/>
                </a:solidFill>
                <a:latin typeface="Arial" pitchFamily="34" charset="0"/>
                <a:cs typeface="Arial" pitchFamily="34" charset="0"/>
              </a:rPr>
              <a:t>Board</a:t>
            </a:r>
          </a:p>
        </p:txBody>
      </p:sp>
    </p:spTree>
    <p:extLst>
      <p:ext uri="{BB962C8B-B14F-4D97-AF65-F5344CB8AC3E}">
        <p14:creationId xmlns:p14="http://schemas.microsoft.com/office/powerpoint/2010/main" val="1320447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ay\AppData\Local\Microsoft\Windows\Temporary Internet Files\Content.IE5\UKEHRDZK\4-County I-E Clubs Meet in 11-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3139"/>
          <a:stretch/>
        </p:blipFill>
        <p:spPr bwMode="auto">
          <a:xfrm>
            <a:off x="440266" y="1027288"/>
            <a:ext cx="8410223" cy="55541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3510" y="158041"/>
            <a:ext cx="8850489" cy="707886"/>
          </a:xfrm>
          <a:prstGeom prst="rect">
            <a:avLst/>
          </a:prstGeom>
          <a:noFill/>
        </p:spPr>
        <p:txBody>
          <a:bodyPr wrap="square" rtlCol="0">
            <a:spAutoFit/>
          </a:bodyPr>
          <a:lstStyle/>
          <a:p>
            <a:r>
              <a:rPr lang="en-US" sz="4000" dirty="0" smtClean="0">
                <a:solidFill>
                  <a:schemeClr val="bg1"/>
                </a:solidFill>
                <a:latin typeface="Arial" pitchFamily="34" charset="0"/>
                <a:cs typeface="Arial" pitchFamily="34" charset="0"/>
              </a:rPr>
              <a:t>Inventors and Entrepreneurs Clubs</a:t>
            </a:r>
            <a:endParaRPr lang="en-US" sz="4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199054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uarte's_Five_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CA4CD10D-4C49-48AB-AE0A-A4D20B4D3C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F16A7F0-A419-495D-B6E9-AE90F2B54A01}">
  <ds:schemaRefs>
    <ds:schemaRef ds:uri="http://schemas.microsoft.com/sharepoint/v3/contenttype/forms"/>
  </ds:schemaRefs>
</ds:datastoreItem>
</file>

<file path=customXml/itemProps3.xml><?xml version="1.0" encoding="utf-8"?>
<ds:datastoreItem xmlns:ds="http://schemas.openxmlformats.org/officeDocument/2006/customXml" ds:itemID="{8D1DD2B9-96BE-4F90-A6FD-177973DB12EA}">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
  <TotalTime>0</TotalTime>
  <Words>500</Words>
  <Application>Microsoft Office PowerPoint</Application>
  <PresentationFormat>On-screen Show (4:3)</PresentationFormat>
  <Paragraphs>116</Paragraphs>
  <Slides>32</Slides>
  <Notes>15</Notes>
  <HiddenSlides>0</HiddenSlides>
  <MMClips>5</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Duarte's_Five_Rules</vt:lpstr>
      <vt:lpstr>PowerPoint Presentation</vt:lpstr>
      <vt:lpstr>Common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the next highway……...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you attracting now?</vt:lpstr>
      <vt:lpstr>PowerPoint Presentation</vt:lpstr>
      <vt:lpstr>Creating a Theme-Based Regional Culture</vt:lpstr>
      <vt:lpstr>Why?  This certainly is not “High-Tech”…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2011-07-29T17:54:32Z</dcterms:created>
  <dcterms:modified xsi:type="dcterms:W3CDTF">2011-08-17T13:12:56Z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TC016745559991</vt:lpwstr>
  </property>
</Properties>
</file>