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openxmlformats.org/officeDocument/2006/relationships/metadata/thumbnail" Target="docProps/thumbnail0.jpeg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35"/>
  </p:notesMasterIdLst>
  <p:handoutMasterIdLst>
    <p:handoutMasterId r:id="rId36"/>
  </p:handoutMasterIdLst>
  <p:sldIdLst>
    <p:sldId id="453" r:id="rId5"/>
    <p:sldId id="593" r:id="rId6"/>
    <p:sldId id="594" r:id="rId7"/>
    <p:sldId id="595" r:id="rId8"/>
    <p:sldId id="441" r:id="rId9"/>
    <p:sldId id="499" r:id="rId10"/>
    <p:sldId id="557" r:id="rId11"/>
    <p:sldId id="554" r:id="rId12"/>
    <p:sldId id="510" r:id="rId13"/>
    <p:sldId id="558" r:id="rId14"/>
    <p:sldId id="533" r:id="rId15"/>
    <p:sldId id="534" r:id="rId16"/>
    <p:sldId id="552" r:id="rId17"/>
    <p:sldId id="535" r:id="rId18"/>
    <p:sldId id="540" r:id="rId19"/>
    <p:sldId id="541" r:id="rId20"/>
    <p:sldId id="543" r:id="rId21"/>
    <p:sldId id="544" r:id="rId22"/>
    <p:sldId id="545" r:id="rId23"/>
    <p:sldId id="546" r:id="rId24"/>
    <p:sldId id="547" r:id="rId25"/>
    <p:sldId id="548" r:id="rId26"/>
    <p:sldId id="596" r:id="rId27"/>
    <p:sldId id="531" r:id="rId28"/>
    <p:sldId id="589" r:id="rId29"/>
    <p:sldId id="590" r:id="rId30"/>
    <p:sldId id="559" r:id="rId31"/>
    <p:sldId id="555" r:id="rId32"/>
    <p:sldId id="560" r:id="rId33"/>
    <p:sldId id="598" r:id="rId3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50021"/>
    <a:srgbClr val="FCEFB6"/>
    <a:srgbClr val="87F1FF"/>
    <a:srgbClr val="EBEBEB"/>
    <a:srgbClr val="376092"/>
    <a:srgbClr val="FFFFFF"/>
    <a:srgbClr val="ABB1B0"/>
    <a:srgbClr val="990033"/>
    <a:srgbClr val="825809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4" autoAdjust="0"/>
    <p:restoredTop sz="88540" autoAdjust="0"/>
  </p:normalViewPr>
  <p:slideViewPr>
    <p:cSldViewPr snapToGrid="0">
      <p:cViewPr>
        <p:scale>
          <a:sx n="84" d="100"/>
          <a:sy n="84" d="100"/>
        </p:scale>
        <p:origin x="-113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-3216" y="-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200"/>
            </a:lvl1pPr>
          </a:lstStyle>
          <a:p>
            <a:r>
              <a:rPr lang="en-US" sz="1000" dirty="0">
                <a:latin typeface="Arial" pitchFamily="34" charset="0"/>
                <a:cs typeface="Arial" pitchFamily="34" charset="0"/>
              </a:rPr>
              <a:t>© Duarte Design, Inc. 2009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200"/>
            </a:lvl1pPr>
          </a:lstStyle>
          <a:p>
            <a:fld id="{FF37EAF2-1DE3-4AC2-BC82-3EF63BED91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3421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9788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200"/>
            </a:lvl1pPr>
          </a:lstStyle>
          <a:p>
            <a:fld id="{CB1A8ED9-A90F-43A0-A471-4F79F54F87D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200"/>
            </a:lvl1pPr>
          </a:lstStyle>
          <a:p>
            <a:r>
              <a:rPr lang="en-US" sz="1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© Duarte Design, Inc.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775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4DFB0-44CD-4632-8FEA-E6F62CCD500F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1600" dirty="0" smtClean="0"/>
              <a:t>I want to give you a very brief overview of how the UW Colleges and UW Extension are meeting some of the unique needs of the Wisconsin economy in the spirit of the Wisconsin Idea.</a:t>
            </a:r>
          </a:p>
          <a:p>
            <a:pPr eaLnBrk="1" hangingPunct="1"/>
            <a:endParaRPr lang="en-US" sz="1600" dirty="0" smtClean="0"/>
          </a:p>
          <a:p>
            <a:pPr eaLnBrk="1" hangingPunct="1"/>
            <a:r>
              <a:rPr lang="en-US" sz="1600" dirty="0" smtClean="0"/>
              <a:t>I will say more later on how we’ve integrated the administration of these two institutions for greater efficiency.</a:t>
            </a:r>
          </a:p>
          <a:p>
            <a:pPr eaLnBrk="1" hangingPunct="1"/>
            <a:endParaRPr lang="en-US" sz="1600" dirty="0" smtClean="0"/>
          </a:p>
          <a:p>
            <a:pPr eaLnBrk="1" hangingPunct="1"/>
            <a:r>
              <a:rPr lang="en-US" sz="1600" dirty="0" smtClean="0"/>
              <a:t>How many of you are familiar with UW Colleges and UW-Extension? </a:t>
            </a:r>
            <a:r>
              <a:rPr lang="en-US" sz="1100" dirty="0" smtClean="0"/>
              <a:t>(hands)</a:t>
            </a:r>
          </a:p>
          <a:p>
            <a:pPr eaLnBrk="1" hangingPunct="1"/>
            <a:endParaRPr lang="en-US" sz="800" dirty="0" smtClean="0"/>
          </a:p>
          <a:p>
            <a:pPr eaLnBrk="1" hangingPunct="1"/>
            <a:r>
              <a:rPr lang="en-US" sz="1600" dirty="0" smtClean="0"/>
              <a:t>These institutions are perhaps the least understood part of the entire UW System.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F9053DE-42C4-4A60-B02E-FE1FE178972E}" type="slidenum">
              <a:rPr lang="en-US" smtClean="0">
                <a:solidFill>
                  <a:prstClr val="black"/>
                </a:solidFill>
                <a:ea typeface="+mn-ea"/>
              </a:rPr>
              <a:pPr>
                <a:defRPr/>
              </a:pPr>
              <a:t>2</a:t>
            </a:fld>
            <a:endParaRPr lang="en-US" dirty="0">
              <a:solidFill>
                <a:prstClr val="black"/>
              </a:solidFill>
              <a:ea typeface="+mn-ea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First let me talk about the UW Colleges.</a:t>
            </a:r>
          </a:p>
          <a:p>
            <a:endParaRPr lang="en-US" sz="1600" dirty="0" smtClean="0"/>
          </a:p>
          <a:p>
            <a:r>
              <a:rPr lang="en-US" sz="1600" dirty="0" smtClean="0"/>
              <a:t>The UW Colleges is a system of 13 campuses, which this year are serving a record 13,807 freshmen and sophomores.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AFDAEB-8F10-4F6E-9CBF-5B441F447C8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We use a variety of strategies to reach people.</a:t>
            </a:r>
          </a:p>
          <a:p>
            <a:endParaRPr lang="en-US" sz="1600" dirty="0" smtClean="0"/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12 Small business development centers (graphic says 4 specialty centers – now is 3).</a:t>
            </a:r>
          </a:p>
          <a:p>
            <a:pPr>
              <a:buFont typeface="Arial" pitchFamily="34" charset="0"/>
              <a:buChar char="•"/>
            </a:pPr>
            <a:endParaRPr lang="en-US" sz="1600" dirty="0" smtClean="0"/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The Wisconsin Entrepreneurs Network</a:t>
            </a:r>
          </a:p>
          <a:p>
            <a:pPr>
              <a:buFont typeface="Arial" pitchFamily="34" charset="0"/>
              <a:buChar char="•"/>
            </a:pPr>
            <a:endParaRPr lang="en-US" sz="1600" dirty="0" smtClean="0"/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Inventors and Entrepreneurs Clubs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AFDAEB-8F10-4F6E-9CBF-5B441F447C8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4DFB0-44CD-4632-8FEA-E6F62CCD500F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4DFB0-44CD-4632-8FEA-E6F62CCD500F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26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4DFB0-44CD-4632-8FEA-E6F62CCD500F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1024" y="2130425"/>
            <a:ext cx="4067175" cy="14700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91024" y="3886200"/>
            <a:ext cx="3381376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4571"/>
            <a:ext cx="4619625" cy="4486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pPr/>
              <a:t>8/17/2011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pPr/>
              <a:t>8/17/2011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pPr/>
              <a:t>8/17/2011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pPr/>
              <a:t>8/17/2011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pPr/>
              <a:t>8/17/2011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pPr/>
              <a:t>8/17/2011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pPr/>
              <a:t>8/17/2011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pPr/>
              <a:t>8/17/2011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pPr/>
              <a:t>8/17/2011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pPr/>
              <a:t>8/17/2011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reativecoreny.com/index.php?option=com_banners&amp;task=click&amp;bid=9" TargetMode="External"/><Relationship Id="rId13" Type="http://schemas.openxmlformats.org/officeDocument/2006/relationships/image" Target="../media/image73.jpeg"/><Relationship Id="rId18" Type="http://schemas.openxmlformats.org/officeDocument/2006/relationships/image" Target="../media/image76.png"/><Relationship Id="rId3" Type="http://schemas.openxmlformats.org/officeDocument/2006/relationships/image" Target="../media/image68.png"/><Relationship Id="rId21" Type="http://schemas.openxmlformats.org/officeDocument/2006/relationships/image" Target="../media/image44.png"/><Relationship Id="rId7" Type="http://schemas.openxmlformats.org/officeDocument/2006/relationships/image" Target="../media/image70.jpeg"/><Relationship Id="rId12" Type="http://schemas.openxmlformats.org/officeDocument/2006/relationships/hyperlink" Target="http://www.creativecoreny.com/index.php?option=com_banners&amp;task=click&amp;bid=11" TargetMode="External"/><Relationship Id="rId17" Type="http://schemas.openxmlformats.org/officeDocument/2006/relationships/image" Target="../media/image75.jpeg"/><Relationship Id="rId2" Type="http://schemas.openxmlformats.org/officeDocument/2006/relationships/image" Target="../media/image67.png"/><Relationship Id="rId16" Type="http://schemas.openxmlformats.org/officeDocument/2006/relationships/hyperlink" Target="http://www.creativecoreny.com/index.php?option=com_banners&amp;task=click&amp;bid=8" TargetMode="External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twitter.com/NYsCreativeCore" TargetMode="External"/><Relationship Id="rId11" Type="http://schemas.openxmlformats.org/officeDocument/2006/relationships/image" Target="../media/image72.jpeg"/><Relationship Id="rId24" Type="http://schemas.openxmlformats.org/officeDocument/2006/relationships/image" Target="../media/image46.png"/><Relationship Id="rId5" Type="http://schemas.openxmlformats.org/officeDocument/2006/relationships/image" Target="../media/image69.jpeg"/><Relationship Id="rId15" Type="http://schemas.openxmlformats.org/officeDocument/2006/relationships/image" Target="../media/image74.jpeg"/><Relationship Id="rId23" Type="http://schemas.openxmlformats.org/officeDocument/2006/relationships/image" Target="../media/image45.png"/><Relationship Id="rId10" Type="http://schemas.openxmlformats.org/officeDocument/2006/relationships/hyperlink" Target="http://www.creativecoreny.com/index.php?option=com_content&amp;task=view&amp;id=76&amp;Itemid=" TargetMode="External"/><Relationship Id="rId19" Type="http://schemas.openxmlformats.org/officeDocument/2006/relationships/image" Target="../media/image77.png"/><Relationship Id="rId4" Type="http://schemas.openxmlformats.org/officeDocument/2006/relationships/hyperlink" Target="http://www.facebook.com/profile.php?id=1555016069&amp;ref=sgm" TargetMode="External"/><Relationship Id="rId9" Type="http://schemas.openxmlformats.org/officeDocument/2006/relationships/image" Target="../media/image71.jpeg"/><Relationship Id="rId14" Type="http://schemas.openxmlformats.org/officeDocument/2006/relationships/hyperlink" Target="http://www.creativecoreny.com/index.php?option=com_banners&amp;task=click&amp;bid=3" TargetMode="External"/><Relationship Id="rId22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3" Type="http://schemas.openxmlformats.org/officeDocument/2006/relationships/image" Target="../media/image18.pn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29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24" Type="http://schemas.openxmlformats.org/officeDocument/2006/relationships/image" Target="../media/image39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28" Type="http://schemas.openxmlformats.org/officeDocument/2006/relationships/image" Target="../media/image43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31" Type="http://schemas.openxmlformats.org/officeDocument/2006/relationships/image" Target="../media/image46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Relationship Id="rId27" Type="http://schemas.openxmlformats.org/officeDocument/2006/relationships/image" Target="../media/image42.png"/><Relationship Id="rId30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Rectangle 210"/>
          <p:cNvSpPr txBox="1">
            <a:spLocks noChangeArrowheads="1"/>
          </p:cNvSpPr>
          <p:nvPr/>
        </p:nvSpPr>
        <p:spPr bwMode="auto">
          <a:xfrm>
            <a:off x="2213680" y="3934420"/>
            <a:ext cx="6503600" cy="1646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prstTxWarp prst="textNoShape">
              <a:avLst/>
            </a:prstTxWarp>
            <a:noAutofit/>
          </a:bodyPr>
          <a:lstStyle/>
          <a:p>
            <a:pPr algn="r">
              <a:lnSpc>
                <a:spcPct val="114000"/>
              </a:lnSpc>
            </a:pPr>
            <a:r>
              <a:rPr lang="en-US" sz="3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Partnering with Communities to Stimulate Innovation, Creativity, and “Grow Jobs”</a:t>
            </a:r>
          </a:p>
          <a:p>
            <a:pPr>
              <a:lnSpc>
                <a:spcPct val="114000"/>
              </a:lnSpc>
            </a:pPr>
            <a:r>
              <a:rPr lang="en-US" sz="3600" dirty="0" smtClean="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rPr>
              <a:t> </a:t>
            </a:r>
            <a:endParaRPr lang="en-US" sz="3600" dirty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93830" y="3934420"/>
            <a:ext cx="43919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600" dirty="0">
              <a:solidFill>
                <a:srgbClr val="08CFE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54151" y="1332093"/>
            <a:ext cx="583500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University of Wisconsin</a:t>
            </a:r>
            <a:endParaRPr lang="en-US" sz="6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4" name="Picture 13" descr="colleges extension square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7334" y="1512711"/>
            <a:ext cx="2359377" cy="1919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7134" y="2889956"/>
            <a:ext cx="9211134" cy="3934178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3344886" y="4846240"/>
            <a:ext cx="844210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i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Book Antiqua" pitchFamily="18" charset="0"/>
              </a:rPr>
              <a:t> </a:t>
            </a:r>
            <a:endParaRPr lang="en-US" sz="2800" b="1" i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latin typeface="Book Antiqua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10844" y="4770993"/>
            <a:ext cx="563315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latin typeface="Arial" pitchFamily="34" charset="0"/>
                <a:cs typeface="Arial" pitchFamily="34" charset="0"/>
              </a:rPr>
              <a:t>Everyone wants the next GOOGLE, sometimes at the expense of 50 small businesses.</a:t>
            </a:r>
            <a:endParaRPr lang="en-US" sz="2400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1556542" y="1804962"/>
            <a:ext cx="7181088" cy="2438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806210" y="778933"/>
            <a:ext cx="6378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Observations and experiences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76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7" name="Picture 5" descr="pony_link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9956"/>
            <a:ext cx="5751792" cy="486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76" name="Picture 4" descr="Nelson Farms Logo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167" y="2474927"/>
            <a:ext cx="4496833" cy="438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82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elson Farms circa 1800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34" y="462844"/>
            <a:ext cx="8393867" cy="608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86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45" y="427048"/>
            <a:ext cx="8236046" cy="603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342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3431" name="Picture 7" descr="Nelson Frms Chefs Delight 0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4" b="3334"/>
          <a:stretch>
            <a:fillRect/>
          </a:stretch>
        </p:blipFill>
        <p:spPr bwMode="auto">
          <a:xfrm>
            <a:off x="0" y="0"/>
            <a:ext cx="9144000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32" name="Picture 8" descr="pony_logo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57200"/>
            <a:ext cx="952500" cy="1009650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70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106" name="Picture 2" descr="inner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310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algn="l"/>
            <a:r>
              <a:rPr lang="en-US" sz="5400" dirty="0">
                <a:solidFill>
                  <a:schemeClr val="bg1"/>
                </a:solidFill>
                <a:latin typeface="Agency FB" pitchFamily="34" charset="0"/>
              </a:rPr>
              <a:t>Nelson Farms Production</a:t>
            </a:r>
          </a:p>
        </p:txBody>
      </p:sp>
      <p:pic>
        <p:nvPicPr>
          <p:cNvPr id="303108" name="Picture 4" descr="Nelson Farms Logo"/>
          <p:cNvPicPr preferRelativeResize="0">
            <a:picLocks noChangeAspect="1" noChangeArrowheads="1"/>
          </p:cNvPicPr>
          <p:nvPr/>
        </p:nvPicPr>
        <p:blipFill>
          <a:blip r:embed="rId3">
            <a:lum bright="94000" contrast="-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47800"/>
            <a:ext cx="4572000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3109" name="Picture 5" descr="PON 936 - NYSERDA 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86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 descr="inner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413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algn="l"/>
            <a:r>
              <a:rPr lang="en-US" sz="5400" dirty="0">
                <a:solidFill>
                  <a:schemeClr val="bg1"/>
                </a:solidFill>
                <a:latin typeface="Agency FB" pitchFamily="34" charset="0"/>
              </a:rPr>
              <a:t>Nelson Farms Production</a:t>
            </a:r>
          </a:p>
        </p:txBody>
      </p:sp>
      <p:pic>
        <p:nvPicPr>
          <p:cNvPr id="304132" name="Picture 4" descr="Nelson Farms Logo"/>
          <p:cNvPicPr preferRelativeResize="0">
            <a:picLocks noChangeAspect="1" noChangeArrowheads="1"/>
          </p:cNvPicPr>
          <p:nvPr/>
        </p:nvPicPr>
        <p:blipFill>
          <a:blip r:embed="rId3">
            <a:lum bright="94000" contrast="-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47800"/>
            <a:ext cx="4572000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4133" name="Picture 5" descr="PON 936 - NYSERDA 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60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78" name="Picture 2" descr="inner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617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algn="l"/>
            <a:r>
              <a:rPr lang="en-US" sz="5400" dirty="0">
                <a:solidFill>
                  <a:schemeClr val="bg1"/>
                </a:solidFill>
                <a:latin typeface="Agency FB" pitchFamily="34" charset="0"/>
              </a:rPr>
              <a:t>Nelson Farms Production</a:t>
            </a:r>
          </a:p>
        </p:txBody>
      </p:sp>
      <p:pic>
        <p:nvPicPr>
          <p:cNvPr id="306180" name="Picture 4" descr="Nelson Farms Logo"/>
          <p:cNvPicPr preferRelativeResize="0">
            <a:picLocks noChangeAspect="1" noChangeArrowheads="1"/>
          </p:cNvPicPr>
          <p:nvPr/>
        </p:nvPicPr>
        <p:blipFill>
          <a:blip r:embed="rId3">
            <a:lum bright="94000" contrast="-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47800"/>
            <a:ext cx="4572000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6181" name="Picture 5" descr="PON 936 - NYSERDA 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56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02" name="Picture 2" descr="inner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0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algn="l"/>
            <a:r>
              <a:rPr lang="en-US" sz="5400" dirty="0">
                <a:solidFill>
                  <a:schemeClr val="bg1"/>
                </a:solidFill>
                <a:latin typeface="Agency FB" pitchFamily="34" charset="0"/>
              </a:rPr>
              <a:t>Nelson Farms Production</a:t>
            </a:r>
          </a:p>
        </p:txBody>
      </p:sp>
      <p:pic>
        <p:nvPicPr>
          <p:cNvPr id="307204" name="Picture 4" descr="Nelson Farms Logo"/>
          <p:cNvPicPr preferRelativeResize="0">
            <a:picLocks noChangeAspect="1" noChangeArrowheads="1"/>
          </p:cNvPicPr>
          <p:nvPr/>
        </p:nvPicPr>
        <p:blipFill>
          <a:blip r:embed="rId3">
            <a:lum bright="94000" contrast="-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47800"/>
            <a:ext cx="4572000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05" name="Picture 5" descr="PON 936 - NYSERDA 0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71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370" name="Picture 2" descr="inner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371" name="Picture 3" descr="109_09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1"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437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14489"/>
            <a:ext cx="8229600" cy="846667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Nelson Farms Country Store</a:t>
            </a:r>
          </a:p>
        </p:txBody>
      </p:sp>
    </p:spTree>
    <p:extLst>
      <p:ext uri="{BB962C8B-B14F-4D97-AF65-F5344CB8AC3E}">
        <p14:creationId xmlns:p14="http://schemas.microsoft.com/office/powerpoint/2010/main" val="115496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UW System structure</a:t>
            </a:r>
          </a:p>
        </p:txBody>
      </p:sp>
      <p:sp>
        <p:nvSpPr>
          <p:cNvPr id="2051" name="Rectangle 4"/>
          <p:cNvSpPr>
            <a:spLocks noChangeArrowheads="1"/>
          </p:cNvSpPr>
          <p:nvPr/>
        </p:nvSpPr>
        <p:spPr bwMode="auto">
          <a:xfrm>
            <a:off x="228600" y="3810000"/>
            <a:ext cx="1828800" cy="1676400"/>
          </a:xfrm>
          <a:prstGeom prst="rect">
            <a:avLst/>
          </a:prstGeom>
          <a:gradFill rotWithShape="1">
            <a:gsLst>
              <a:gs pos="0">
                <a:srgbClr val="003399"/>
              </a:gs>
              <a:gs pos="100000">
                <a:schemeClr val="tx1"/>
              </a:gs>
            </a:gsLst>
            <a:lin ang="5400000" scaled="1"/>
          </a:gra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rPr>
              <a:t>2 Doctoral Universities (UW-Madison, UW-Milwaukee)</a:t>
            </a:r>
          </a:p>
        </p:txBody>
      </p:sp>
      <p:sp>
        <p:nvSpPr>
          <p:cNvPr id="2052" name="Rectangle 5"/>
          <p:cNvSpPr>
            <a:spLocks noChangeArrowheads="1"/>
          </p:cNvSpPr>
          <p:nvPr/>
        </p:nvSpPr>
        <p:spPr bwMode="auto">
          <a:xfrm>
            <a:off x="2514600" y="3810000"/>
            <a:ext cx="1828800" cy="1676400"/>
          </a:xfrm>
          <a:prstGeom prst="rect">
            <a:avLst/>
          </a:prstGeom>
          <a:gradFill rotWithShape="1">
            <a:gsLst>
              <a:gs pos="0">
                <a:srgbClr val="003399"/>
              </a:gs>
              <a:gs pos="100000">
                <a:schemeClr val="tx1"/>
              </a:gs>
            </a:gsLst>
            <a:lin ang="5400000" scaled="1"/>
          </a:gra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rPr>
              <a:t>11 Comprehensive Universities</a:t>
            </a:r>
          </a:p>
        </p:txBody>
      </p:sp>
      <p:sp>
        <p:nvSpPr>
          <p:cNvPr id="2053" name="Rectangle 6"/>
          <p:cNvSpPr>
            <a:spLocks noChangeArrowheads="1"/>
          </p:cNvSpPr>
          <p:nvPr/>
        </p:nvSpPr>
        <p:spPr bwMode="auto">
          <a:xfrm>
            <a:off x="4800600" y="3810000"/>
            <a:ext cx="1828800" cy="1676400"/>
          </a:xfrm>
          <a:prstGeom prst="rect">
            <a:avLst/>
          </a:prstGeom>
          <a:gradFill rotWithShape="1">
            <a:gsLst>
              <a:gs pos="0">
                <a:srgbClr val="003399"/>
              </a:gs>
              <a:gs pos="100000">
                <a:schemeClr val="tx1"/>
              </a:gs>
            </a:gsLst>
            <a:lin ang="5400000" scaled="1"/>
          </a:gra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rPr>
              <a:t>13 Freshman/ Sophomore Colleges</a:t>
            </a:r>
          </a:p>
        </p:txBody>
      </p:sp>
      <p:sp>
        <p:nvSpPr>
          <p:cNvPr id="2054" name="Rectangle 7"/>
          <p:cNvSpPr>
            <a:spLocks noChangeArrowheads="1"/>
          </p:cNvSpPr>
          <p:nvPr/>
        </p:nvSpPr>
        <p:spPr bwMode="auto">
          <a:xfrm>
            <a:off x="7086600" y="3810000"/>
            <a:ext cx="1828800" cy="1676400"/>
          </a:xfrm>
          <a:prstGeom prst="rect">
            <a:avLst/>
          </a:prstGeom>
          <a:gradFill rotWithShape="1">
            <a:gsLst>
              <a:gs pos="0">
                <a:srgbClr val="003399"/>
              </a:gs>
              <a:gs pos="100000">
                <a:schemeClr val="tx1"/>
              </a:gs>
            </a:gsLst>
            <a:lin ang="5400000" scaled="1"/>
          </a:gra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rPr>
              <a:t>UW-Extension</a:t>
            </a:r>
          </a:p>
        </p:txBody>
      </p:sp>
      <p:sp>
        <p:nvSpPr>
          <p:cNvPr id="2055" name="Rectangle 8"/>
          <p:cNvSpPr>
            <a:spLocks noChangeArrowheads="1"/>
          </p:cNvSpPr>
          <p:nvPr/>
        </p:nvSpPr>
        <p:spPr bwMode="auto">
          <a:xfrm>
            <a:off x="228600" y="2667000"/>
            <a:ext cx="8686800" cy="533400"/>
          </a:xfrm>
          <a:prstGeom prst="rect">
            <a:avLst/>
          </a:prstGeom>
          <a:gradFill rotWithShape="1">
            <a:gsLst>
              <a:gs pos="0">
                <a:srgbClr val="A50021"/>
              </a:gs>
              <a:gs pos="100000">
                <a:schemeClr val="tx1"/>
              </a:gs>
            </a:gsLst>
            <a:lin ang="5400000" scaled="1"/>
          </a:gra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pPr algn="ctr" eaLnBrk="0" hangingPunct="0">
              <a:defRPr/>
            </a:pPr>
            <a:r>
              <a:rPr lang="en-US" sz="2000" b="1" dirty="0">
                <a:solidFill>
                  <a:srgbClr val="F8F8F8"/>
                </a:solidFill>
                <a:latin typeface="Arial" pitchFamily="34" charset="0"/>
                <a:ea typeface="+mn-ea"/>
                <a:cs typeface="Arial" pitchFamily="34" charset="0"/>
              </a:rPr>
              <a:t>University of Wisconsin System</a:t>
            </a:r>
          </a:p>
        </p:txBody>
      </p:sp>
      <p:cxnSp>
        <p:nvCxnSpPr>
          <p:cNvPr id="4104" name="AutoShape 9"/>
          <p:cNvCxnSpPr>
            <a:cxnSpLocks noChangeShapeType="1"/>
            <a:stCxn id="2052" idx="0"/>
            <a:endCxn id="2055" idx="2"/>
          </p:cNvCxnSpPr>
          <p:nvPr/>
        </p:nvCxnSpPr>
        <p:spPr bwMode="auto">
          <a:xfrm rot="-5400000">
            <a:off x="3695700" y="2933700"/>
            <a:ext cx="609600" cy="1143000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cxnSp>
      <p:cxnSp>
        <p:nvCxnSpPr>
          <p:cNvPr id="4105" name="AutoShape 11"/>
          <p:cNvCxnSpPr>
            <a:cxnSpLocks noChangeShapeType="1"/>
            <a:stCxn id="2054" idx="0"/>
            <a:endCxn id="2055" idx="2"/>
          </p:cNvCxnSpPr>
          <p:nvPr/>
        </p:nvCxnSpPr>
        <p:spPr bwMode="auto">
          <a:xfrm rot="5400000" flipH="1">
            <a:off x="5981700" y="1790700"/>
            <a:ext cx="609600" cy="3429000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cxnSp>
      <p:cxnSp>
        <p:nvCxnSpPr>
          <p:cNvPr id="4106" name="AutoShape 12"/>
          <p:cNvCxnSpPr>
            <a:cxnSpLocks noChangeShapeType="1"/>
            <a:stCxn id="2053" idx="0"/>
            <a:endCxn id="2055" idx="2"/>
          </p:cNvCxnSpPr>
          <p:nvPr/>
        </p:nvCxnSpPr>
        <p:spPr bwMode="auto">
          <a:xfrm rot="5400000" flipH="1">
            <a:off x="4838700" y="2933700"/>
            <a:ext cx="609600" cy="1143000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cxnSp>
      <p:cxnSp>
        <p:nvCxnSpPr>
          <p:cNvPr id="4107" name="AutoShape 14"/>
          <p:cNvCxnSpPr>
            <a:cxnSpLocks noChangeShapeType="1"/>
            <a:stCxn id="2051" idx="0"/>
            <a:endCxn id="2055" idx="2"/>
          </p:cNvCxnSpPr>
          <p:nvPr/>
        </p:nvCxnSpPr>
        <p:spPr bwMode="auto">
          <a:xfrm rot="5400000" flipH="1" flipV="1">
            <a:off x="2552700" y="1790700"/>
            <a:ext cx="609600" cy="3429000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cxnSp>
      <p:sp>
        <p:nvSpPr>
          <p:cNvPr id="2060" name="Rectangle 15"/>
          <p:cNvSpPr>
            <a:spLocks noChangeArrowheads="1"/>
          </p:cNvSpPr>
          <p:nvPr/>
        </p:nvSpPr>
        <p:spPr bwMode="auto">
          <a:xfrm>
            <a:off x="1785918" y="1828792"/>
            <a:ext cx="6143668" cy="533400"/>
          </a:xfrm>
          <a:prstGeom prst="rect">
            <a:avLst/>
          </a:prstGeom>
          <a:gradFill rotWithShape="1">
            <a:gsLst>
              <a:gs pos="0">
                <a:srgbClr val="A50021"/>
              </a:gs>
              <a:gs pos="100000">
                <a:schemeClr val="tx1"/>
              </a:gs>
            </a:gsLst>
            <a:lin ang="5400000" scaled="1"/>
          </a:gra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pPr algn="ctr" eaLnBrk="0" hangingPunct="0">
              <a:defRPr/>
            </a:pPr>
            <a:r>
              <a:rPr lang="en-US" b="1" dirty="0">
                <a:solidFill>
                  <a:srgbClr val="F8F8F8"/>
                </a:solidFill>
                <a:latin typeface="Arial" pitchFamily="34" charset="0"/>
                <a:ea typeface="+mn-ea"/>
                <a:cs typeface="Arial" pitchFamily="34" charset="0"/>
              </a:rPr>
              <a:t>University of Wisconsin Board of Regents</a:t>
            </a:r>
          </a:p>
        </p:txBody>
      </p:sp>
      <p:cxnSp>
        <p:nvCxnSpPr>
          <p:cNvPr id="4109" name="AutoShape 16"/>
          <p:cNvCxnSpPr>
            <a:cxnSpLocks noChangeShapeType="1"/>
          </p:cNvCxnSpPr>
          <p:nvPr/>
        </p:nvCxnSpPr>
        <p:spPr bwMode="auto">
          <a:xfrm rot="5400000" flipH="1" flipV="1">
            <a:off x="4436267" y="2497933"/>
            <a:ext cx="271466" cy="1588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Nelson Farms</a:t>
            </a:r>
          </a:p>
        </p:txBody>
      </p:sp>
      <p:pic>
        <p:nvPicPr>
          <p:cNvPr id="211972" name="Picture 4" descr="P10101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" t="21022" r="4587" b="35533"/>
          <a:stretch>
            <a:fillRect/>
          </a:stretch>
        </p:blipFill>
        <p:spPr bwMode="auto">
          <a:xfrm>
            <a:off x="228600" y="2438400"/>
            <a:ext cx="8686800" cy="2992438"/>
          </a:xfrm>
          <a:prstGeom prst="rect">
            <a:avLst/>
          </a:prstGeom>
          <a:noFill/>
          <a:ln w="635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8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26" name="Picture 2" descr="inner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22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Dairy </a:t>
            </a:r>
            <a:r>
              <a:rPr lang="en-US" dirty="0" smtClean="0">
                <a:solidFill>
                  <a:schemeClr val="bg1"/>
                </a:solidFill>
              </a:rPr>
              <a:t>processing </a:t>
            </a:r>
            <a:r>
              <a:rPr lang="en-US" dirty="0"/>
              <a:t>p</a:t>
            </a:r>
            <a:r>
              <a:rPr lang="en-US" dirty="0" smtClean="0">
                <a:solidFill>
                  <a:schemeClr val="bg1"/>
                </a:solidFill>
              </a:rPr>
              <a:t>lant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8228" name="Picture 4" descr="Nelson Farms Logo"/>
          <p:cNvPicPr preferRelativeResize="0">
            <a:picLocks noChangeAspect="1" noChangeArrowheads="1"/>
          </p:cNvPicPr>
          <p:nvPr/>
        </p:nvPicPr>
        <p:blipFill>
          <a:blip r:embed="rId3">
            <a:lum bright="94000" contrast="-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47800"/>
            <a:ext cx="4572000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29" name="Picture 5" descr="Cheese Making Worksh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7149"/>
            <a:ext cx="9144000" cy="685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13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Client: AuCurrant</a:t>
            </a:r>
          </a:p>
        </p:txBody>
      </p:sp>
      <p:pic>
        <p:nvPicPr>
          <p:cNvPr id="317444" name="Picture 4" descr="AuCurrant Cr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89" y="1061157"/>
            <a:ext cx="7281334" cy="513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54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Client: Saratoga Salsa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4001911" cy="4525963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  <a:buNone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Six products produced at Nelson Farms include salsa, cocktail sauce &amp; Bloody Mary mix</a:t>
            </a:r>
          </a:p>
          <a:p>
            <a:pPr>
              <a:spcBef>
                <a:spcPct val="50000"/>
              </a:spcBef>
              <a:buNone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4,500 units per month</a:t>
            </a:r>
          </a:p>
          <a:p>
            <a:pPr>
              <a:spcBef>
                <a:spcPct val="50000"/>
              </a:spcBef>
              <a:buNone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National awards</a:t>
            </a:r>
          </a:p>
          <a:p>
            <a:endParaRPr lang="en-US" dirty="0"/>
          </a:p>
        </p:txBody>
      </p:sp>
      <p:pic>
        <p:nvPicPr>
          <p:cNvPr id="7" name="Picture 4" descr="saratiga_cocktail_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8" t="6601" r="27142"/>
          <a:stretch>
            <a:fillRect/>
          </a:stretch>
        </p:blipFill>
        <p:spPr bwMode="auto">
          <a:xfrm>
            <a:off x="5761250" y="1563511"/>
            <a:ext cx="3032791" cy="474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609599" y="1275644"/>
            <a:ext cx="4989690" cy="0"/>
          </a:xfrm>
          <a:prstGeom prst="line">
            <a:avLst/>
          </a:prstGeom>
          <a:ln w="28575">
            <a:solidFill>
              <a:srgbClr val="A50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736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82" name="Picture 2" descr="109_09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677862"/>
            <a:ext cx="7340600" cy="602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09317"/>
            <a:ext cx="91440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dirty="0" smtClean="0"/>
              <a:t>Tastings and promotions with clients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42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Successes . . .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08000" y="1600200"/>
            <a:ext cx="8636000" cy="525780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220000"/>
              </a:lnSpc>
              <a:buNone/>
            </a:pPr>
            <a:r>
              <a:rPr lang="en-US" sz="4600" dirty="0" smtClean="0"/>
              <a:t>450+ products with over 400 entrepreneurs</a:t>
            </a:r>
          </a:p>
          <a:p>
            <a:pPr>
              <a:lnSpc>
                <a:spcPct val="220000"/>
              </a:lnSpc>
              <a:buNone/>
            </a:pPr>
            <a:r>
              <a:rPr lang="en-US" sz="4600" dirty="0" smtClean="0"/>
              <a:t>Nationally recognized “co-packing” expertise</a:t>
            </a:r>
          </a:p>
          <a:p>
            <a:pPr>
              <a:lnSpc>
                <a:spcPct val="220000"/>
              </a:lnSpc>
              <a:buNone/>
            </a:pPr>
            <a:r>
              <a:rPr lang="en-US" sz="4600" dirty="0" smtClean="0"/>
              <a:t>Sustainable – does not require grants to operate</a:t>
            </a:r>
          </a:p>
          <a:p>
            <a:pPr>
              <a:lnSpc>
                <a:spcPct val="220000"/>
              </a:lnSpc>
              <a:buNone/>
            </a:pPr>
            <a:r>
              <a:rPr lang="en-US" sz="4600" dirty="0" smtClean="0"/>
              <a:t>Noticeable growth in specialty food activity in Central New York – County Ag Dev Specialist</a:t>
            </a:r>
          </a:p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933" y="158046"/>
            <a:ext cx="1588076" cy="1547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09599" y="1275644"/>
            <a:ext cx="6287911" cy="0"/>
          </a:xfrm>
          <a:prstGeom prst="line">
            <a:avLst/>
          </a:prstGeom>
          <a:ln w="28575">
            <a:solidFill>
              <a:srgbClr val="A50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736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. . . and failures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199" y="2017893"/>
            <a:ext cx="8686801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dirty="0" smtClean="0"/>
              <a:t>Weak distribution model</a:t>
            </a:r>
          </a:p>
          <a:p>
            <a:pPr>
              <a:buNone/>
            </a:pPr>
            <a:endParaRPr lang="en-US" sz="3600" dirty="0" smtClean="0"/>
          </a:p>
          <a:p>
            <a:pPr>
              <a:buNone/>
            </a:pPr>
            <a:r>
              <a:rPr lang="en-US" sz="3600" dirty="0" smtClean="0"/>
              <a:t>Unable to entice “entrepreneurial graduates” to remain once they become successful</a:t>
            </a:r>
          </a:p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933" y="158046"/>
            <a:ext cx="1588076" cy="1547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609599" y="1275644"/>
            <a:ext cx="6287911" cy="0"/>
          </a:xfrm>
          <a:prstGeom prst="line">
            <a:avLst/>
          </a:prstGeom>
          <a:ln w="28575">
            <a:solidFill>
              <a:srgbClr val="A50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736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2157413"/>
            <a:ext cx="8364537" cy="234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598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48" name="Picture 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7643">
            <a:off x="365029" y="5101603"/>
            <a:ext cx="1524000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45" name="Picture 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4152">
            <a:off x="6575705" y="2653641"/>
            <a:ext cx="22098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457200" y="3726021"/>
          <a:ext cx="8229600" cy="274320"/>
        </p:xfrm>
        <a:graphic>
          <a:graphicData uri="http://schemas.openxmlformats.org/drawingml/2006/table">
            <a:tbl>
              <a:tblPr/>
              <a:tblGrid>
                <a:gridCol w="8229600"/>
              </a:tblGrid>
              <a:tr h="0">
                <a:tc>
                  <a:txBody>
                    <a:bodyPr/>
                    <a:lstStyle/>
                    <a:p>
                      <a:pPr>
                        <a:buFont typeface="Arial"/>
                        <a:buChar char="•"/>
                      </a:pPr>
                      <a:endParaRPr lang="en-US" dirty="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2" name="Control 29"/>
          <p:cNvSpPr>
            <a:spLocks noChangeArrowheads="1" noChangeShapeType="1"/>
          </p:cNvSpPr>
          <p:nvPr/>
        </p:nvSpPr>
        <p:spPr bwMode="auto">
          <a:xfrm>
            <a:off x="3009900" y="1535113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" name="Control 30"/>
          <p:cNvSpPr>
            <a:spLocks noChangeArrowheads="1" noChangeShapeType="1"/>
          </p:cNvSpPr>
          <p:nvPr/>
        </p:nvSpPr>
        <p:spPr bwMode="auto">
          <a:xfrm>
            <a:off x="3009900" y="1535113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" name="Control 38"/>
          <p:cNvSpPr>
            <a:spLocks noChangeArrowheads="1" noChangeShapeType="1"/>
          </p:cNvSpPr>
          <p:nvPr/>
        </p:nvSpPr>
        <p:spPr bwMode="auto">
          <a:xfrm>
            <a:off x="3009900" y="1535113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1535" name="Picture 31" descr="http://www.creativecoreny.com/images/SocialMediaIcons/FacebookLogo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5288" y="-347663"/>
            <a:ext cx="209550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6" name="Picture 32" descr="http://www.creativecoreny.com/images/SocialMediaIcons/twitterLogo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5288" y="-73025"/>
            <a:ext cx="209550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8" name="Picture 34" descr="Creative Core Growth Programs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3442">
            <a:off x="5339112" y="1685634"/>
            <a:ext cx="36195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lick to view the Creative Core Green Map Larger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358" y="2066635"/>
            <a:ext cx="3224968" cy="224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41" name="Picture 37" descr="Creative Core Growth Programs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7643">
            <a:off x="5116056" y="4862997"/>
            <a:ext cx="36195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9" name="Picture 35" descr="Creative Core Growth Programs">
            <a:hlinkClick r:id="rId14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1712">
            <a:off x="5339411" y="5785462"/>
            <a:ext cx="36195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40" name="Picture 36" descr="Creative Core Growth Programs">
            <a:hlinkClick r:id="rId16"/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" r="3178"/>
          <a:stretch/>
        </p:blipFill>
        <p:spPr bwMode="auto">
          <a:xfrm rot="20342707">
            <a:off x="-1473" y="3971375"/>
            <a:ext cx="416504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44" name="Picture 40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0792">
            <a:off x="258611" y="2490401"/>
            <a:ext cx="1543050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46" name="Picture 4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0786">
            <a:off x="1851670" y="1882140"/>
            <a:ext cx="1543050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47" name="Picture 4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5044">
            <a:off x="279629" y="5916139"/>
            <a:ext cx="238125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49" name="Picture 45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5" t="9344" r="19540" b="8443"/>
          <a:stretch/>
        </p:blipFill>
        <p:spPr bwMode="auto">
          <a:xfrm rot="985088">
            <a:off x="4057031" y="4527241"/>
            <a:ext cx="1518095" cy="2041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50" name="Picture 46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3" r="3444"/>
          <a:stretch/>
        </p:blipFill>
        <p:spPr bwMode="auto">
          <a:xfrm rot="20688876">
            <a:off x="2067884" y="4499395"/>
            <a:ext cx="1900406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itle 24"/>
          <p:cNvSpPr>
            <a:spLocks noGrp="1"/>
          </p:cNvSpPr>
          <p:nvPr>
            <p:ph type="title"/>
          </p:nvPr>
        </p:nvSpPr>
        <p:spPr>
          <a:xfrm>
            <a:off x="169333" y="274638"/>
            <a:ext cx="8748889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Central New York’s regional economic development entity</a:t>
            </a:r>
            <a:endParaRPr lang="en-US" dirty="0"/>
          </a:p>
        </p:txBody>
      </p:sp>
      <p:pic>
        <p:nvPicPr>
          <p:cNvPr id="26" name="Picture 1028"/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147" y="6134829"/>
            <a:ext cx="820994" cy="223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1030"/>
          <p:cNvPicPr>
            <a:picLocks noChangeAspect="1" noChangeArrowheads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919" y="6124909"/>
            <a:ext cx="820994" cy="23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111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Successes . . 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063049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sz="3600" dirty="0" smtClean="0"/>
              <a:t>Sandbox entrepreneurial project</a:t>
            </a:r>
          </a:p>
          <a:p>
            <a:pPr>
              <a:lnSpc>
                <a:spcPct val="150000"/>
              </a:lnSpc>
              <a:buNone/>
            </a:pPr>
            <a:r>
              <a:rPr lang="en-US" sz="3600" dirty="0" smtClean="0"/>
              <a:t>Boot camp for entrepreneurs</a:t>
            </a:r>
          </a:p>
          <a:p>
            <a:pPr>
              <a:lnSpc>
                <a:spcPct val="150000"/>
              </a:lnSpc>
              <a:buNone/>
            </a:pPr>
            <a:r>
              <a:rPr lang="en-US" sz="3600" dirty="0"/>
              <a:t>e</a:t>
            </a:r>
            <a:r>
              <a:rPr lang="en-US" sz="3600" dirty="0" smtClean="0"/>
              <a:t>2e example</a:t>
            </a:r>
          </a:p>
          <a:p>
            <a:pPr>
              <a:lnSpc>
                <a:spcPct val="150000"/>
              </a:lnSpc>
              <a:buNone/>
            </a:pPr>
            <a:r>
              <a:rPr lang="en-US" sz="3600" dirty="0" smtClean="0"/>
              <a:t>Several solid startups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395288"/>
            <a:ext cx="2419350" cy="677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609599" y="1275644"/>
            <a:ext cx="4820357" cy="0"/>
          </a:xfrm>
          <a:prstGeom prst="line">
            <a:avLst/>
          </a:prstGeom>
          <a:ln w="28575">
            <a:solidFill>
              <a:srgbClr val="A50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708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1-UWC-map0909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714"/>
            <a:ext cx="9144000" cy="68617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15000" y="16764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14,300 students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. . . and failures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>
              <a:lnSpc>
                <a:spcPct val="150000"/>
              </a:lnSpc>
              <a:buNone/>
            </a:pPr>
            <a:r>
              <a:rPr lang="en-US" sz="3600" dirty="0" smtClean="0"/>
              <a:t>Urban model </a:t>
            </a:r>
          </a:p>
          <a:p>
            <a:pPr>
              <a:lnSpc>
                <a:spcPct val="150000"/>
              </a:lnSpc>
              <a:buNone/>
            </a:pPr>
            <a:r>
              <a:rPr lang="en-US" sz="3600" dirty="0" smtClean="0"/>
              <a:t>Local disputes over regional approach</a:t>
            </a:r>
          </a:p>
          <a:p>
            <a:pPr>
              <a:lnSpc>
                <a:spcPct val="150000"/>
              </a:lnSpc>
              <a:buNone/>
            </a:pPr>
            <a:r>
              <a:rPr lang="en-US" sz="3600" dirty="0" smtClean="0"/>
              <a:t>Required major marketing effort</a:t>
            </a:r>
          </a:p>
          <a:p>
            <a:endParaRPr lang="en-US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395288"/>
            <a:ext cx="2419350" cy="677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609599" y="1275644"/>
            <a:ext cx="4549423" cy="0"/>
          </a:xfrm>
          <a:prstGeom prst="line">
            <a:avLst/>
          </a:prstGeom>
          <a:ln w="28575">
            <a:solidFill>
              <a:srgbClr val="A50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708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DEED_4B-Cosgrove0910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7734"/>
            <a:ext cx="9168741" cy="67225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289"/>
            <a:ext cx="9144000" cy="6858000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3025" y="3373614"/>
            <a:ext cx="7800975" cy="3495675"/>
          </a:xfrm>
          <a:prstGeom prst="rect">
            <a:avLst/>
          </a:prstGeom>
          <a:noFill/>
        </p:spPr>
      </p:pic>
      <p:sp>
        <p:nvSpPr>
          <p:cNvPr id="20" name="Rectangle 210"/>
          <p:cNvSpPr txBox="1">
            <a:spLocks noChangeArrowheads="1"/>
          </p:cNvSpPr>
          <p:nvPr/>
        </p:nvSpPr>
        <p:spPr bwMode="auto">
          <a:xfrm>
            <a:off x="673100" y="998538"/>
            <a:ext cx="8233833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prstTxWarp prst="textNoShape">
              <a:avLst/>
            </a:prstTxWarp>
          </a:bodyPr>
          <a:lstStyle/>
          <a:p>
            <a:pPr marL="571500" indent="-571500"/>
            <a:r>
              <a:rPr lang="en-US" sz="3600" dirty="0" smtClean="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rPr>
              <a:t>Experts and some “theories”</a:t>
            </a:r>
            <a:endParaRPr lang="en-US" sz="3600" dirty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  <a:p>
            <a:pPr>
              <a:buFont typeface="Arial" charset="0"/>
              <a:buNone/>
            </a:pPr>
            <a:endParaRPr lang="en-US" sz="3600" dirty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  <a:p>
            <a:pPr>
              <a:buFont typeface="Arial" charset="0"/>
              <a:buNone/>
            </a:pPr>
            <a:endParaRPr lang="en-US" sz="3600" dirty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sp>
        <p:nvSpPr>
          <p:cNvPr id="22" name="Rectangle 210"/>
          <p:cNvSpPr txBox="1">
            <a:spLocks noChangeArrowheads="1"/>
          </p:cNvSpPr>
          <p:nvPr/>
        </p:nvSpPr>
        <p:spPr bwMode="auto">
          <a:xfrm>
            <a:off x="691610" y="1921449"/>
            <a:ext cx="38496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prstTxWarp prst="textNoShape">
              <a:avLst/>
            </a:prstTxWarp>
          </a:bodyPr>
          <a:lstStyle/>
          <a:p>
            <a:pPr marL="571500" indent="-571500"/>
            <a:r>
              <a:rPr lang="en-US" sz="3600" dirty="0" smtClean="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rPr>
              <a:t>Observations and experiences</a:t>
            </a:r>
            <a:endParaRPr lang="en-US" sz="3600" dirty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  <a:p>
            <a:pPr>
              <a:buFont typeface="Arial" charset="0"/>
              <a:buNone/>
            </a:pPr>
            <a:endParaRPr lang="en-US" sz="3600" dirty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sp>
        <p:nvSpPr>
          <p:cNvPr id="13" name="Rectangle 210"/>
          <p:cNvSpPr txBox="1">
            <a:spLocks noChangeArrowheads="1"/>
          </p:cNvSpPr>
          <p:nvPr/>
        </p:nvSpPr>
        <p:spPr bwMode="auto">
          <a:xfrm>
            <a:off x="728662" y="2824162"/>
            <a:ext cx="38496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prstTxWarp prst="textNoShape">
              <a:avLst/>
            </a:prstTxWarp>
          </a:bodyPr>
          <a:lstStyle/>
          <a:p>
            <a:pPr marL="571500" indent="-571500"/>
            <a:r>
              <a:rPr lang="en-US" sz="3600" dirty="0" smtClean="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rPr>
              <a:t>Thoughts and ideas </a:t>
            </a:r>
            <a:endParaRPr lang="en-US" sz="3600" dirty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44886" y="4846240"/>
            <a:ext cx="844210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i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Book Antiqua" pitchFamily="18" charset="0"/>
              </a:rPr>
              <a:t> </a:t>
            </a:r>
            <a:endParaRPr lang="en-US" sz="2800" b="1" i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latin typeface="Book Antiqua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99167" y="5107393"/>
            <a:ext cx="504503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latin typeface="Arial" pitchFamily="34" charset="0"/>
                <a:cs typeface="Arial" pitchFamily="34" charset="0"/>
              </a:rPr>
              <a:t>There are no economic development experts – but we have to blame someone!</a:t>
            </a:r>
            <a:endParaRPr lang="en-US" sz="2400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02_Presentations_Are_A_Powerful_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39200" y="7086600"/>
            <a:ext cx="304800" cy="3048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349829" y="1132114"/>
            <a:ext cx="6435634" cy="4589417"/>
          </a:xfrm>
          <a:prstGeom prst="rect">
            <a:avLst/>
          </a:prstGeom>
          <a:gradFill>
            <a:gsLst>
              <a:gs pos="0">
                <a:schemeClr val="bg1">
                  <a:lumMod val="98000"/>
                  <a:lumOff val="2000"/>
                  <a:alpha val="21000"/>
                </a:schemeClr>
              </a:gs>
              <a:gs pos="39999">
                <a:schemeClr val="bg1">
                  <a:lumMod val="75000"/>
                  <a:alpha val="18000"/>
                </a:schemeClr>
              </a:gs>
              <a:gs pos="70000">
                <a:schemeClr val="bg1">
                  <a:lumMod val="65000"/>
                  <a:alpha val="14000"/>
                </a:schemeClr>
              </a:gs>
              <a:gs pos="100000">
                <a:schemeClr val="bg1">
                  <a:alpha val="14000"/>
                </a:schemeClr>
              </a:gs>
            </a:gsLst>
            <a:lin ang="5400000" scaled="0"/>
          </a:gra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293223" y="1060269"/>
            <a:ext cx="6557554" cy="4737463"/>
          </a:xfrm>
          <a:prstGeom prst="rect">
            <a:avLst/>
          </a:prstGeom>
          <a:noFill/>
          <a:ln w="177800" cap="sq">
            <a:gradFill flip="none" rotWithShape="1">
              <a:gsLst>
                <a:gs pos="0">
                  <a:srgbClr val="FFFFFF">
                    <a:alpha val="57000"/>
                  </a:srgbClr>
                </a:gs>
                <a:gs pos="7001">
                  <a:srgbClr val="E6E6E6">
                    <a:alpha val="74000"/>
                  </a:srgbClr>
                </a:gs>
                <a:gs pos="32001">
                  <a:srgbClr val="7D8496">
                    <a:alpha val="64000"/>
                  </a:srgbClr>
                </a:gs>
                <a:gs pos="47000">
                  <a:srgbClr val="E6E6E6">
                    <a:alpha val="69000"/>
                  </a:srgbClr>
                </a:gs>
                <a:gs pos="85001">
                  <a:srgbClr val="7D8496">
                    <a:alpha val="70000"/>
                  </a:srgbClr>
                </a:gs>
                <a:gs pos="100000">
                  <a:srgbClr val="E6E6E6">
                    <a:alpha val="64000"/>
                  </a:srgbClr>
                </a:gs>
              </a:gsLst>
              <a:lin ang="5400000" scaled="0"/>
              <a:tileRect r="-100000" b="-100000"/>
            </a:gradFill>
            <a:round/>
          </a:ln>
          <a:effectLst>
            <a:glow rad="127000">
              <a:schemeClr val="bg1">
                <a:alpha val="5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61897" y="338365"/>
            <a:ext cx="3401300" cy="4938182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2700" y="2960914"/>
            <a:ext cx="1384300" cy="3909785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24650"/>
            <a:ext cx="9144000" cy="133349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57150" cy="685800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 rot="10800000">
            <a:off x="648643" y="-266622"/>
            <a:ext cx="3330952" cy="4931071"/>
            <a:chOff x="1923219" y="3153386"/>
            <a:chExt cx="3330952" cy="4931071"/>
          </a:xfrm>
        </p:grpSpPr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11"/>
            <a:stretch>
              <a:fillRect/>
            </a:stretch>
          </p:blipFill>
          <p:spPr bwMode="auto">
            <a:xfrm rot="10314946">
              <a:off x="1923219" y="3153386"/>
              <a:ext cx="2838830" cy="3681942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2322286" y="3686629"/>
              <a:ext cx="2931885" cy="43978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7" name="Group 26"/>
          <p:cNvGrpSpPr/>
          <p:nvPr/>
        </p:nvGrpSpPr>
        <p:grpSpPr>
          <a:xfrm rot="10800000">
            <a:off x="5753291" y="1060269"/>
            <a:ext cx="4064343" cy="3488884"/>
            <a:chOff x="2311400" y="3800916"/>
            <a:chExt cx="4064343" cy="3488884"/>
          </a:xfrm>
        </p:grpSpPr>
        <p:sp>
          <p:nvSpPr>
            <p:cNvPr id="29" name="Rectangle 28"/>
            <p:cNvSpPr/>
            <p:nvPr/>
          </p:nvSpPr>
          <p:spPr>
            <a:xfrm>
              <a:off x="2311400" y="4305300"/>
              <a:ext cx="3848100" cy="29845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 rot="11662882">
              <a:off x="2703105" y="3800916"/>
              <a:ext cx="3672638" cy="2804521"/>
            </a:xfrm>
            <a:prstGeom prst="rect">
              <a:avLst/>
            </a:prstGeom>
            <a:effectLst>
              <a:outerShdw blurRad="165100" dist="279400" dir="21594000" algn="ctr" rotWithShape="0">
                <a:schemeClr val="tx1">
                  <a:alpha val="54000"/>
                </a:schemeClr>
              </a:outerShdw>
            </a:effectLst>
          </p:spPr>
        </p:pic>
      </p:grp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67" t="52222" r="833" b="8888"/>
          <a:stretch>
            <a:fillRect/>
          </a:stretch>
        </p:blipFill>
        <p:spPr bwMode="auto">
          <a:xfrm rot="21429537">
            <a:off x="803124" y="3466434"/>
            <a:ext cx="8234680" cy="2900311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numSld="999" showWhenStopped="0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607" y="2246489"/>
            <a:ext cx="9182608" cy="4114795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3344886" y="4846240"/>
            <a:ext cx="844210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i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Book Antiqua" pitchFamily="18" charset="0"/>
              </a:rPr>
              <a:t> </a:t>
            </a:r>
            <a:endParaRPr lang="en-US" sz="2800" b="1" i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latin typeface="Book Antiqua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17952" y="4459115"/>
            <a:ext cx="573720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latin typeface="Arial" pitchFamily="34" charset="0"/>
                <a:cs typeface="Arial" pitchFamily="34" charset="0"/>
              </a:rPr>
              <a:t>We have urban development experts </a:t>
            </a:r>
          </a:p>
          <a:p>
            <a:r>
              <a:rPr lang="en-US" sz="240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latin typeface="Arial" pitchFamily="34" charset="0"/>
                <a:cs typeface="Arial" pitchFamily="34" charset="0"/>
              </a:rPr>
              <a:t>and experts in developmental poverty but few “rural economic development” experts.</a:t>
            </a:r>
            <a:endParaRPr lang="en-US" sz="2400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1556542" y="2730660"/>
            <a:ext cx="7181088" cy="2438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998126" y="1580450"/>
            <a:ext cx="67425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Experts and some “theories”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23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0" name="Picture 2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5" t="13626" r="27814"/>
          <a:stretch/>
        </p:blipFill>
        <p:spPr bwMode="auto">
          <a:xfrm rot="20985360">
            <a:off x="2647025" y="2406590"/>
            <a:ext cx="1519339" cy="2468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0252">
            <a:off x="6438138" y="113857"/>
            <a:ext cx="2095500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5004">
            <a:off x="2146850" y="399607"/>
            <a:ext cx="171450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1581">
            <a:off x="7194975" y="3215320"/>
            <a:ext cx="1905000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6" t="13626" r="19280"/>
          <a:stretch/>
        </p:blipFill>
        <p:spPr bwMode="auto">
          <a:xfrm>
            <a:off x="4642102" y="457866"/>
            <a:ext cx="1880617" cy="2468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07"/>
          <a:stretch/>
        </p:blipFill>
        <p:spPr bwMode="auto">
          <a:xfrm rot="21001930">
            <a:off x="783208" y="267843"/>
            <a:ext cx="1475232" cy="2222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2948">
            <a:off x="3681985" y="283844"/>
            <a:ext cx="1140713" cy="1718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7959">
            <a:off x="227122" y="1968721"/>
            <a:ext cx="1219200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6892">
            <a:off x="147508" y="3362436"/>
            <a:ext cx="10191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8635">
            <a:off x="5954203" y="3299302"/>
            <a:ext cx="1722247" cy="2183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9502">
            <a:off x="5413058" y="2742887"/>
            <a:ext cx="100012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0283">
            <a:off x="1427915" y="2148851"/>
            <a:ext cx="10191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9330">
            <a:off x="3933500" y="2184871"/>
            <a:ext cx="1249560" cy="1868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3135">
            <a:off x="4457819" y="3185385"/>
            <a:ext cx="1219200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3" name="Picture 2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3855">
            <a:off x="1936228" y="3073884"/>
            <a:ext cx="770390" cy="1155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4" name="Picture 2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2480">
            <a:off x="1262158" y="3391562"/>
            <a:ext cx="706183" cy="1080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5" name="Picture 2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682" y="4164330"/>
            <a:ext cx="1714500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2021">
            <a:off x="226077" y="4468538"/>
            <a:ext cx="11049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6" name="Picture 2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631">
            <a:off x="8087013" y="4952417"/>
            <a:ext cx="1230510" cy="1815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8" name="Picture 26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0" r="14640"/>
          <a:stretch/>
        </p:blipFill>
        <p:spPr bwMode="auto">
          <a:xfrm rot="737246">
            <a:off x="4277240" y="4416416"/>
            <a:ext cx="2004792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9" name="Picture 27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1" t="14054" r="20133"/>
          <a:stretch/>
        </p:blipFill>
        <p:spPr bwMode="auto">
          <a:xfrm rot="21191475">
            <a:off x="3005362" y="4425102"/>
            <a:ext cx="1847822" cy="2455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1" name="Picture 29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6343">
            <a:off x="7648516" y="4234829"/>
            <a:ext cx="9525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2" name="Picture 30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7" t="10031" r="22511"/>
          <a:stretch/>
        </p:blipFill>
        <p:spPr bwMode="auto">
          <a:xfrm rot="505600">
            <a:off x="5842471" y="4896160"/>
            <a:ext cx="1441319" cy="2187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3" name="Picture 31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0" t="11081" r="24376"/>
          <a:stretch/>
        </p:blipFill>
        <p:spPr bwMode="auto">
          <a:xfrm rot="529815">
            <a:off x="5626796" y="783749"/>
            <a:ext cx="1221867" cy="195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4" name="Picture 32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3" t="9241" r="21913"/>
          <a:stretch/>
        </p:blipFill>
        <p:spPr bwMode="auto">
          <a:xfrm rot="21330487">
            <a:off x="144196" y="5051010"/>
            <a:ext cx="1642940" cy="225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5" name="Picture 33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1" t="10044" r="22561"/>
          <a:stretch/>
        </p:blipFill>
        <p:spPr bwMode="auto">
          <a:xfrm rot="21145116">
            <a:off x="7178838" y="4953743"/>
            <a:ext cx="1456596" cy="218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6" name="Picture 34"/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0" t="10181" r="18089" b="7145"/>
          <a:stretch/>
        </p:blipFill>
        <p:spPr bwMode="auto">
          <a:xfrm rot="671747">
            <a:off x="3309987" y="2022684"/>
            <a:ext cx="1789668" cy="2362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1028"/>
          <p:cNvPicPr>
            <a:picLocks noChangeAspect="1" noChangeArrowheads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994" y="6365652"/>
            <a:ext cx="820994" cy="223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1030"/>
          <p:cNvPicPr>
            <a:picLocks noChangeAspect="1" noChangeArrowheads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766" y="6355732"/>
            <a:ext cx="820994" cy="23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091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04530"/>
            <a:ext cx="4040188" cy="6397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Traditional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6264" y="1659458"/>
            <a:ext cx="4040188" cy="3687763"/>
          </a:xfrm>
        </p:spPr>
        <p:txBody>
          <a:bodyPr>
            <a:noAutofit/>
          </a:bodyPr>
          <a:lstStyle/>
          <a:p>
            <a:r>
              <a:rPr lang="en-US" sz="2000" dirty="0" smtClean="0"/>
              <a:t>Attract </a:t>
            </a:r>
            <a:r>
              <a:rPr lang="en-US" sz="2000" u="sng" dirty="0" smtClean="0">
                <a:solidFill>
                  <a:srgbClr val="92D050"/>
                </a:solidFill>
              </a:rPr>
              <a:t>large existing businesses and capital </a:t>
            </a:r>
            <a:r>
              <a:rPr lang="en-US" sz="2000" u="sng" dirty="0">
                <a:solidFill>
                  <a:srgbClr val="92D050"/>
                </a:solidFill>
              </a:rPr>
              <a:t>projects </a:t>
            </a:r>
            <a:r>
              <a:rPr lang="en-US" sz="2000" dirty="0" smtClean="0"/>
              <a:t>with tax </a:t>
            </a:r>
            <a:r>
              <a:rPr lang="en-US" sz="2000" dirty="0"/>
              <a:t>credits and other </a:t>
            </a:r>
            <a:r>
              <a:rPr lang="en-US" sz="2000" dirty="0" smtClean="0"/>
              <a:t>subsidies</a:t>
            </a:r>
          </a:p>
          <a:p>
            <a:endParaRPr lang="en-US" sz="2000" dirty="0"/>
          </a:p>
          <a:p>
            <a:r>
              <a:rPr lang="en-US" sz="2000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Local economic development  entities compete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attract businesses</a:t>
            </a:r>
          </a:p>
          <a:p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Local and state governments </a:t>
            </a:r>
            <a:r>
              <a:rPr lang="en-US" sz="2000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create direct financial incentives</a:t>
            </a:r>
          </a:p>
          <a:p>
            <a:endParaRPr lang="en-US" sz="2000" u="sng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993241"/>
            <a:ext cx="4041775" cy="6397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Recent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3956" y="1703712"/>
            <a:ext cx="4549421" cy="3699955"/>
          </a:xfrm>
        </p:spPr>
        <p:txBody>
          <a:bodyPr>
            <a:no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Attract </a:t>
            </a:r>
            <a:r>
              <a:rPr lang="en-US" sz="2000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entrepreneurs and creative individuals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creating desirable living and connected communities  </a:t>
            </a:r>
          </a:p>
          <a:p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Emphasize </a:t>
            </a:r>
            <a:r>
              <a:rPr lang="en-US" sz="2000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regional economic development efforts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logical local communities build on their collaborative strengths </a:t>
            </a:r>
          </a:p>
          <a:p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Local and state governments work to improve the business climate by </a:t>
            </a:r>
            <a:r>
              <a:rPr lang="en-US" sz="2000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collaborating with businesses and entrepreneurs</a:t>
            </a:r>
            <a:endParaRPr lang="en-US" sz="2000" u="sng" dirty="0">
              <a:solidFill>
                <a:srgbClr val="92D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5778" y="180618"/>
            <a:ext cx="8669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Two economic development models</a:t>
            </a:r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61243" y="888504"/>
            <a:ext cx="7766757" cy="11288"/>
          </a:xfrm>
          <a:prstGeom prst="line">
            <a:avLst/>
          </a:prstGeom>
          <a:ln w="28575">
            <a:solidFill>
              <a:srgbClr val="A50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904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uarte's_Five_Rules">
  <a:themeElements>
    <a:clrScheme name="Duarte's Five Rules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08CFEE"/>
      </a:accent1>
      <a:accent2>
        <a:srgbClr val="F0AA26"/>
      </a:accent2>
      <a:accent3>
        <a:srgbClr val="5DA01F"/>
      </a:accent3>
      <a:accent4>
        <a:srgbClr val="F3EACD"/>
      </a:accent4>
      <a:accent5>
        <a:srgbClr val="4BACC6"/>
      </a:accent5>
      <a:accent6>
        <a:srgbClr val="F79646"/>
      </a:accent6>
      <a:hlink>
        <a:srgbClr val="F0AA26"/>
      </a:hlink>
      <a:folHlink>
        <a:srgbClr val="08CFE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33" ma:contentTypeDescription="Create a new document." ma:contentTypeScope="" ma:versionID="37d3ec2b48d53e45b233ad8f52fe1b11"/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CA4CD10D-4C49-48AB-AE0A-A4D20B4D3C0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D1DD2B9-96BE-4F90-A6FD-177973DB12EA}">
  <ds:schemaRefs>
    <ds:schemaRef ds:uri="http://schemas.microsoft.com/office/2006/metadata/contentType"/>
    <ds:schemaRef ds:uri="http://schemas.microsoft.com/office/2006/metadata/properties/metaAttributes"/>
  </ds:schemaRefs>
</ds:datastoreItem>
</file>

<file path=customXml/itemProps3.xml><?xml version="1.0" encoding="utf-8"?>
<ds:datastoreItem xmlns:ds="http://schemas.openxmlformats.org/officeDocument/2006/customXml" ds:itemID="{4F16A7F0-A419-495D-B6E9-AE90F2B54A0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514</Words>
  <Application>Microsoft Office PowerPoint</Application>
  <PresentationFormat>On-screen Show (4:3)</PresentationFormat>
  <Paragraphs>95</Paragraphs>
  <Slides>30</Slides>
  <Notes>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Duarte's_Five_Rules</vt:lpstr>
      <vt:lpstr>PowerPoint Presentation</vt:lpstr>
      <vt:lpstr>UW System 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Nelson Farms Production</vt:lpstr>
      <vt:lpstr>Nelson Farms Production</vt:lpstr>
      <vt:lpstr>Nelson Farms Production</vt:lpstr>
      <vt:lpstr>Nelson Farms Production</vt:lpstr>
      <vt:lpstr>Nelson Farms Country Store</vt:lpstr>
      <vt:lpstr>Nelson Farms</vt:lpstr>
      <vt:lpstr>Dairy processing plant</vt:lpstr>
      <vt:lpstr>Client: AuCurrant</vt:lpstr>
      <vt:lpstr>Client: Saratoga Salsa</vt:lpstr>
      <vt:lpstr>PowerPoint Presentation</vt:lpstr>
      <vt:lpstr>Successes . . . </vt:lpstr>
      <vt:lpstr>. . . and failures</vt:lpstr>
      <vt:lpstr>PowerPoint Presentation</vt:lpstr>
      <vt:lpstr>Central New York’s regional economic development entity</vt:lpstr>
      <vt:lpstr>Successes . . .</vt:lpstr>
      <vt:lpstr>. . . and failures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2011-07-29T17:54:32Z</dcterms:created>
  <dcterms:modified xsi:type="dcterms:W3CDTF">2011-08-17T13:21:16Z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TC016745559991</vt:lpwstr>
  </property>
</Properties>
</file>